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2" r:id="rId2"/>
    <p:sldId id="273" r:id="rId3"/>
    <p:sldId id="266" r:id="rId4"/>
    <p:sldId id="268" r:id="rId5"/>
    <p:sldId id="271" r:id="rId6"/>
    <p:sldId id="274" r:id="rId7"/>
    <p:sldId id="276" r:id="rId8"/>
    <p:sldId id="275" r:id="rId9"/>
    <p:sldId id="269" r:id="rId10"/>
    <p:sldId id="267"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4670" autoAdjust="0"/>
  </p:normalViewPr>
  <p:slideViewPr>
    <p:cSldViewPr>
      <p:cViewPr varScale="1">
        <p:scale>
          <a:sx n="77" d="100"/>
          <a:sy n="77" d="100"/>
        </p:scale>
        <p:origin x="-102" y="-7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86CBF1-7F02-4E1D-A69B-4F10DBD2BAA4}" type="datetimeFigureOut">
              <a:rPr lang="en-US" smtClean="0"/>
              <a:pPr/>
              <a:t>4/12/2013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01F353-9A60-4326-83C4-9C560830BA99}" type="slidenum">
              <a:rPr lang="en-US" smtClean="0"/>
              <a:pPr/>
              <a:t>‹#›</a:t>
            </a:fld>
            <a:endParaRPr lang="en-US"/>
          </a:p>
        </p:txBody>
      </p:sp>
    </p:spTree>
    <p:extLst>
      <p:ext uri="{BB962C8B-B14F-4D97-AF65-F5344CB8AC3E}">
        <p14:creationId xmlns:p14="http://schemas.microsoft.com/office/powerpoint/2010/main" val="3310791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E0B931-477F-46D1-B3AA-03FC4B10E765}" type="slidenum">
              <a:rPr lang="en-US" smtClean="0"/>
              <a:pPr/>
              <a:t>9</a:t>
            </a:fld>
            <a:endParaRPr lang="en-US"/>
          </a:p>
        </p:txBody>
      </p:sp>
    </p:spTree>
    <p:extLst>
      <p:ext uri="{BB962C8B-B14F-4D97-AF65-F5344CB8AC3E}">
        <p14:creationId xmlns:p14="http://schemas.microsoft.com/office/powerpoint/2010/main" val="1393535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01F353-9A60-4326-83C4-9C560830BA99}" type="slidenum">
              <a:rPr lang="en-US" smtClean="0"/>
              <a:pPr/>
              <a:t>11</a:t>
            </a:fld>
            <a:endParaRPr lang="en-US"/>
          </a:p>
        </p:txBody>
      </p:sp>
    </p:spTree>
    <p:extLst>
      <p:ext uri="{BB962C8B-B14F-4D97-AF65-F5344CB8AC3E}">
        <p14:creationId xmlns:p14="http://schemas.microsoft.com/office/powerpoint/2010/main" val="536086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A89D29-D919-43D5-B229-A74562D7A582}" type="datetimeFigureOut">
              <a:rPr lang="en-US" smtClean="0"/>
              <a:pPr/>
              <a:t>4/12/2013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E2FE2A-8F16-4302-95D4-A0286E875F1C}" type="slidenum">
              <a:rPr lang="en-US" smtClean="0"/>
              <a:pPr/>
              <a:t>‹#›</a:t>
            </a:fld>
            <a:endParaRPr lang="en-US" dirty="0"/>
          </a:p>
        </p:txBody>
      </p:sp>
    </p:spTree>
    <p:extLst>
      <p:ext uri="{BB962C8B-B14F-4D97-AF65-F5344CB8AC3E}">
        <p14:creationId xmlns:p14="http://schemas.microsoft.com/office/powerpoint/2010/main" val="3014403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A89D29-D919-43D5-B229-A74562D7A582}" type="datetimeFigureOut">
              <a:rPr lang="en-US" smtClean="0"/>
              <a:pPr/>
              <a:t>4/12/2013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E2FE2A-8F16-4302-95D4-A0286E875F1C}" type="slidenum">
              <a:rPr lang="en-US" smtClean="0"/>
              <a:pPr/>
              <a:t>‹#›</a:t>
            </a:fld>
            <a:endParaRPr lang="en-US" dirty="0"/>
          </a:p>
        </p:txBody>
      </p:sp>
    </p:spTree>
    <p:extLst>
      <p:ext uri="{BB962C8B-B14F-4D97-AF65-F5344CB8AC3E}">
        <p14:creationId xmlns:p14="http://schemas.microsoft.com/office/powerpoint/2010/main" val="1199316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A89D29-D919-43D5-B229-A74562D7A582}" type="datetimeFigureOut">
              <a:rPr lang="en-US" smtClean="0"/>
              <a:pPr/>
              <a:t>4/12/2013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E2FE2A-8F16-4302-95D4-A0286E875F1C}" type="slidenum">
              <a:rPr lang="en-US" smtClean="0"/>
              <a:pPr/>
              <a:t>‹#›</a:t>
            </a:fld>
            <a:endParaRPr lang="en-US" dirty="0"/>
          </a:p>
        </p:txBody>
      </p:sp>
    </p:spTree>
    <p:extLst>
      <p:ext uri="{BB962C8B-B14F-4D97-AF65-F5344CB8AC3E}">
        <p14:creationId xmlns:p14="http://schemas.microsoft.com/office/powerpoint/2010/main" val="2125476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cxnSp>
        <p:nvCxnSpPr>
          <p:cNvPr id="2" name="Straight Connector 7"/>
          <p:cNvCxnSpPr/>
          <p:nvPr userDrawn="1"/>
        </p:nvCxnSpPr>
        <p:spPr>
          <a:xfrm>
            <a:off x="533400" y="990600"/>
            <a:ext cx="800100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a:spLocks noChangeArrowheads="1"/>
          </p:cNvSpPr>
          <p:nvPr userDrawn="1"/>
        </p:nvSpPr>
        <p:spPr bwMode="auto">
          <a:xfrm>
            <a:off x="8305800" y="6581775"/>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200" smtClean="0">
                <a:solidFill>
                  <a:srgbClr val="7F7F7F"/>
                </a:solidFill>
                <a:latin typeface="Calibri" charset="0"/>
              </a:rPr>
              <a:t>Slide </a:t>
            </a:r>
            <a:fld id="{A93DF5F9-AEBA-DB4F-B5F9-3EECDE8BF98F}" type="slidenum">
              <a:rPr lang="en-US" sz="1200" smtClean="0">
                <a:solidFill>
                  <a:srgbClr val="7F7F7F"/>
                </a:solidFill>
                <a:latin typeface="Calibri" charset="0"/>
              </a:rPr>
              <a:pPr eaLnBrk="1" hangingPunct="1">
                <a:defRPr/>
              </a:pPr>
              <a:t>‹#›</a:t>
            </a:fld>
            <a:endParaRPr lang="en-US" sz="1200" smtClean="0">
              <a:solidFill>
                <a:srgbClr val="7F7F7F"/>
              </a:solidFill>
              <a:latin typeface="Calibri" charset="0"/>
            </a:endParaRPr>
          </a:p>
        </p:txBody>
      </p:sp>
      <p:sp>
        <p:nvSpPr>
          <p:cNvPr id="4" name="TextBox 3"/>
          <p:cNvSpPr txBox="1">
            <a:spLocks noChangeArrowheads="1"/>
          </p:cNvSpPr>
          <p:nvPr userDrawn="1"/>
        </p:nvSpPr>
        <p:spPr bwMode="auto">
          <a:xfrm>
            <a:off x="0" y="6581775"/>
            <a:ext cx="3429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200" smtClean="0">
                <a:solidFill>
                  <a:srgbClr val="7F7F7F"/>
                </a:solidFill>
                <a:latin typeface="Calibri" charset="0"/>
              </a:rPr>
              <a:t>Labyrinth Consulting Services, Inc.</a:t>
            </a:r>
          </a:p>
        </p:txBody>
      </p:sp>
      <p:sp>
        <p:nvSpPr>
          <p:cNvPr id="5" name="TextBox 4"/>
          <p:cNvSpPr txBox="1">
            <a:spLocks noChangeArrowheads="1"/>
          </p:cNvSpPr>
          <p:nvPr userDrawn="1"/>
        </p:nvSpPr>
        <p:spPr bwMode="auto">
          <a:xfrm>
            <a:off x="3298737" y="6581775"/>
            <a:ext cx="3429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200" dirty="0" smtClean="0">
                <a:solidFill>
                  <a:srgbClr val="7F7F7F"/>
                </a:solidFill>
                <a:latin typeface="Calibri" charset="0"/>
              </a:rPr>
              <a:t>Duke University</a:t>
            </a:r>
            <a:r>
              <a:rPr lang="en-US" sz="1200" baseline="0" dirty="0" smtClean="0">
                <a:solidFill>
                  <a:srgbClr val="7F7F7F"/>
                </a:solidFill>
                <a:latin typeface="Calibri" charset="0"/>
              </a:rPr>
              <a:t> Nicholas School of the Environment</a:t>
            </a:r>
            <a:endParaRPr lang="en-US" sz="1200" dirty="0" smtClean="0">
              <a:solidFill>
                <a:srgbClr val="7F7F7F"/>
              </a:solidFill>
              <a:latin typeface="Calibri" charset="0"/>
            </a:endParaRPr>
          </a:p>
        </p:txBody>
      </p:sp>
    </p:spTree>
    <p:extLst>
      <p:ext uri="{BB962C8B-B14F-4D97-AF65-F5344CB8AC3E}">
        <p14:creationId xmlns:p14="http://schemas.microsoft.com/office/powerpoint/2010/main" val="24866454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A89D29-D919-43D5-B229-A74562D7A582}" type="datetimeFigureOut">
              <a:rPr lang="en-US" smtClean="0"/>
              <a:pPr/>
              <a:t>4/12/2013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E2FE2A-8F16-4302-95D4-A0286E875F1C}" type="slidenum">
              <a:rPr lang="en-US" smtClean="0"/>
              <a:pPr/>
              <a:t>‹#›</a:t>
            </a:fld>
            <a:endParaRPr lang="en-US" dirty="0"/>
          </a:p>
        </p:txBody>
      </p:sp>
    </p:spTree>
    <p:extLst>
      <p:ext uri="{BB962C8B-B14F-4D97-AF65-F5344CB8AC3E}">
        <p14:creationId xmlns:p14="http://schemas.microsoft.com/office/powerpoint/2010/main" val="1601217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A89D29-D919-43D5-B229-A74562D7A582}" type="datetimeFigureOut">
              <a:rPr lang="en-US" smtClean="0"/>
              <a:pPr/>
              <a:t>4/12/2013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E2FE2A-8F16-4302-95D4-A0286E875F1C}" type="slidenum">
              <a:rPr lang="en-US" smtClean="0"/>
              <a:pPr/>
              <a:t>‹#›</a:t>
            </a:fld>
            <a:endParaRPr lang="en-US" dirty="0"/>
          </a:p>
        </p:txBody>
      </p:sp>
    </p:spTree>
    <p:extLst>
      <p:ext uri="{BB962C8B-B14F-4D97-AF65-F5344CB8AC3E}">
        <p14:creationId xmlns:p14="http://schemas.microsoft.com/office/powerpoint/2010/main" val="1139425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A89D29-D919-43D5-B229-A74562D7A582}" type="datetimeFigureOut">
              <a:rPr lang="en-US" smtClean="0"/>
              <a:pPr/>
              <a:t>4/12/2013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E2FE2A-8F16-4302-95D4-A0286E875F1C}" type="slidenum">
              <a:rPr lang="en-US" smtClean="0"/>
              <a:pPr/>
              <a:t>‹#›</a:t>
            </a:fld>
            <a:endParaRPr lang="en-US" dirty="0"/>
          </a:p>
        </p:txBody>
      </p:sp>
    </p:spTree>
    <p:extLst>
      <p:ext uri="{BB962C8B-B14F-4D97-AF65-F5344CB8AC3E}">
        <p14:creationId xmlns:p14="http://schemas.microsoft.com/office/powerpoint/2010/main" val="336477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A89D29-D919-43D5-B229-A74562D7A582}" type="datetimeFigureOut">
              <a:rPr lang="en-US" smtClean="0"/>
              <a:pPr/>
              <a:t>4/12/2013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E2FE2A-8F16-4302-95D4-A0286E875F1C}" type="slidenum">
              <a:rPr lang="en-US" smtClean="0"/>
              <a:pPr/>
              <a:t>‹#›</a:t>
            </a:fld>
            <a:endParaRPr lang="en-US" dirty="0"/>
          </a:p>
        </p:txBody>
      </p:sp>
    </p:spTree>
    <p:extLst>
      <p:ext uri="{BB962C8B-B14F-4D97-AF65-F5344CB8AC3E}">
        <p14:creationId xmlns:p14="http://schemas.microsoft.com/office/powerpoint/2010/main" val="295623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A89D29-D919-43D5-B229-A74562D7A582}" type="datetimeFigureOut">
              <a:rPr lang="en-US" smtClean="0"/>
              <a:pPr/>
              <a:t>4/12/2013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E2FE2A-8F16-4302-95D4-A0286E875F1C}" type="slidenum">
              <a:rPr lang="en-US" smtClean="0"/>
              <a:pPr/>
              <a:t>‹#›</a:t>
            </a:fld>
            <a:endParaRPr lang="en-US" dirty="0"/>
          </a:p>
        </p:txBody>
      </p:sp>
    </p:spTree>
    <p:extLst>
      <p:ext uri="{BB962C8B-B14F-4D97-AF65-F5344CB8AC3E}">
        <p14:creationId xmlns:p14="http://schemas.microsoft.com/office/powerpoint/2010/main" val="840309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89D29-D919-43D5-B229-A74562D7A582}" type="datetimeFigureOut">
              <a:rPr lang="en-US" smtClean="0"/>
              <a:pPr/>
              <a:t>4/12/2013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E2FE2A-8F16-4302-95D4-A0286E875F1C}" type="slidenum">
              <a:rPr lang="en-US" smtClean="0"/>
              <a:pPr/>
              <a:t>‹#›</a:t>
            </a:fld>
            <a:endParaRPr lang="en-US" dirty="0"/>
          </a:p>
        </p:txBody>
      </p:sp>
    </p:spTree>
    <p:extLst>
      <p:ext uri="{BB962C8B-B14F-4D97-AF65-F5344CB8AC3E}">
        <p14:creationId xmlns:p14="http://schemas.microsoft.com/office/powerpoint/2010/main" val="159960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A89D29-D919-43D5-B229-A74562D7A582}" type="datetimeFigureOut">
              <a:rPr lang="en-US" smtClean="0"/>
              <a:pPr/>
              <a:t>4/12/2013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E2FE2A-8F16-4302-95D4-A0286E875F1C}" type="slidenum">
              <a:rPr lang="en-US" smtClean="0"/>
              <a:pPr/>
              <a:t>‹#›</a:t>
            </a:fld>
            <a:endParaRPr lang="en-US" dirty="0"/>
          </a:p>
        </p:txBody>
      </p:sp>
    </p:spTree>
    <p:extLst>
      <p:ext uri="{BB962C8B-B14F-4D97-AF65-F5344CB8AC3E}">
        <p14:creationId xmlns:p14="http://schemas.microsoft.com/office/powerpoint/2010/main" val="3443901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A89D29-D919-43D5-B229-A74562D7A582}" type="datetimeFigureOut">
              <a:rPr lang="en-US" smtClean="0"/>
              <a:pPr/>
              <a:t>4/12/2013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E2FE2A-8F16-4302-95D4-A0286E875F1C}" type="slidenum">
              <a:rPr lang="en-US" smtClean="0"/>
              <a:pPr/>
              <a:t>‹#›</a:t>
            </a:fld>
            <a:endParaRPr lang="en-US" dirty="0"/>
          </a:p>
        </p:txBody>
      </p:sp>
    </p:spTree>
    <p:extLst>
      <p:ext uri="{BB962C8B-B14F-4D97-AF65-F5344CB8AC3E}">
        <p14:creationId xmlns:p14="http://schemas.microsoft.com/office/powerpoint/2010/main" val="2934058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A89D29-D919-43D5-B229-A74562D7A582}" type="datetimeFigureOut">
              <a:rPr lang="en-US" smtClean="0"/>
              <a:pPr/>
              <a:t>4/12/2013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E2FE2A-8F16-4302-95D4-A0286E875F1C}" type="slidenum">
              <a:rPr lang="en-US" smtClean="0"/>
              <a:pPr/>
              <a:t>‹#›</a:t>
            </a:fld>
            <a:endParaRPr lang="en-US" dirty="0"/>
          </a:p>
        </p:txBody>
      </p:sp>
    </p:spTree>
    <p:extLst>
      <p:ext uri="{BB962C8B-B14F-4D97-AF65-F5344CB8AC3E}">
        <p14:creationId xmlns:p14="http://schemas.microsoft.com/office/powerpoint/2010/main" val="1919716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1.emf"/><Relationship Id="rId4" Type="http://schemas.openxmlformats.org/officeDocument/2006/relationships/package" Target="../embeddings/Microsoft_Excel_Worksheet3.xlsx"/></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8.emf"/><Relationship Id="rId5" Type="http://schemas.openxmlformats.org/officeDocument/2006/relationships/oleObject" Target="../embeddings/oleObject1.bin"/><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 depicting World total energy and Real GDP. There is a general upward trend of both total energy (measured in million tonnes of oil equivalent) and real GDP (measured in Trillion USD 2005) from 1980-2010. From 1980 to 2000, there is a gap between total energy and real GDP, with total energy being greater. In 2000 and onward, they converge. GDP 1980 level is 20 trillion USD. Energy low in 1980 is 7000. GDP high in 2010 is 50 trillion USD. Energy high in 2010 is 1200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61" y="762000"/>
            <a:ext cx="9125339" cy="5410200"/>
          </a:xfrm>
          <a:prstGeom prst="rect">
            <a:avLst/>
          </a:prstGeom>
        </p:spPr>
      </p:pic>
    </p:spTree>
    <p:extLst>
      <p:ext uri="{BB962C8B-B14F-4D97-AF65-F5344CB8AC3E}">
        <p14:creationId xmlns:p14="http://schemas.microsoft.com/office/powerpoint/2010/main" val="1171460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raphic depicting the process of hydraulic fracturing. Fracking involves injection of more than a million gallons of water, sand, and chemicals at high pressure down and across into horizontally drilled wells as far as 10,000 feet below the surface. The pressurized mixture causes the rock layer, in the case the Marcellus Shale, to crack. These fissures are held open by the sand particles so that natural gas from the shale can flow up into the well."/>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056" y="37322"/>
            <a:ext cx="8453887" cy="6858000"/>
          </a:xfrm>
          <a:prstGeom prst="rect">
            <a:avLst/>
          </a:prstGeom>
        </p:spPr>
      </p:pic>
    </p:spTree>
    <p:extLst>
      <p:ext uri="{BB962C8B-B14F-4D97-AF65-F5344CB8AC3E}">
        <p14:creationId xmlns:p14="http://schemas.microsoft.com/office/powerpoint/2010/main" val="774582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descr="Graph depicting World Total Liquids Production in millions barrels per day (1995-2011). This line steadily rises from 70 in 1995 to 87 om 2011, with small drops in 1999, 2002, and 2008."/>
          <p:cNvGraphicFramePr>
            <a:graphicFrameLocks noChangeAspect="1"/>
          </p:cNvGraphicFramePr>
          <p:nvPr>
            <p:extLst>
              <p:ext uri="{D42A27DB-BD31-4B8C-83A1-F6EECF244321}">
                <p14:modId xmlns:p14="http://schemas.microsoft.com/office/powerpoint/2010/main" val="187717389"/>
              </p:ext>
            </p:extLst>
          </p:nvPr>
        </p:nvGraphicFramePr>
        <p:xfrm>
          <a:off x="19050" y="304800"/>
          <a:ext cx="9048750" cy="6060747"/>
        </p:xfrm>
        <a:graphic>
          <a:graphicData uri="http://schemas.openxmlformats.org/presentationml/2006/ole">
            <mc:AlternateContent xmlns:mc="http://schemas.openxmlformats.org/markup-compatibility/2006">
              <mc:Choice xmlns:v="urn:schemas-microsoft-com:vml" Requires="v">
                <p:oleObj spid="_x0000_s7199" name="Worksheet" r:id="rId4" imgW="9153455" imgH="6000750" progId="Excel.Sheet.12">
                  <p:embed/>
                </p:oleObj>
              </mc:Choice>
              <mc:Fallback>
                <p:oleObj name="Worksheet" r:id="rId4" imgW="9153455" imgH="6000750" progId="Excel.Sheet.12">
                  <p:embed/>
                  <p:pic>
                    <p:nvPicPr>
                      <p:cNvPr id="0" name="Picture 21"/>
                      <p:cNvPicPr>
                        <a:picLocks noChangeAspect="1" noChangeArrowheads="1"/>
                      </p:cNvPicPr>
                      <p:nvPr/>
                    </p:nvPicPr>
                    <p:blipFill>
                      <a:blip r:embed="rId5"/>
                      <a:srcRect/>
                      <a:stretch>
                        <a:fillRect/>
                      </a:stretch>
                    </p:blipFill>
                    <p:spPr bwMode="auto">
                      <a:xfrm>
                        <a:off x="19050" y="304800"/>
                        <a:ext cx="9048750" cy="60607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62493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raph depicting World Population and Fuel Use Growth. Two vertical axes: Fuel in Exajoules and Population in Millions. Horizontal Axis not labeled. It is assumed that horizontal axis is the year. Population and fuel both show an enormous spike around the year 2000.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838200"/>
            <a:ext cx="8467768" cy="5105400"/>
          </a:xfrm>
          <a:prstGeom prst="rect">
            <a:avLst/>
          </a:prstGeom>
        </p:spPr>
      </p:pic>
    </p:spTree>
    <p:extLst>
      <p:ext uri="{BB962C8B-B14F-4D97-AF65-F5344CB8AC3E}">
        <p14:creationId xmlns:p14="http://schemas.microsoft.com/office/powerpoint/2010/main" val="1055689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descr="Graph depicting World Oil Production. Vertical axis is millions of barrels per day (crude and condensate). Horizontal is year. Line shows steady increase from 62 million barrels/day in 1995 to 74 million in 2011."/>
          <p:cNvGraphicFramePr>
            <a:graphicFrameLocks noChangeAspect="1"/>
          </p:cNvGraphicFramePr>
          <p:nvPr>
            <p:extLst>
              <p:ext uri="{D42A27DB-BD31-4B8C-83A1-F6EECF244321}">
                <p14:modId xmlns:p14="http://schemas.microsoft.com/office/powerpoint/2010/main" val="1519602623"/>
              </p:ext>
            </p:extLst>
          </p:nvPr>
        </p:nvGraphicFramePr>
        <p:xfrm>
          <a:off x="300038" y="428625"/>
          <a:ext cx="8543925" cy="6000750"/>
        </p:xfrm>
        <a:graphic>
          <a:graphicData uri="http://schemas.openxmlformats.org/presentationml/2006/ole">
            <mc:AlternateContent xmlns:mc="http://schemas.openxmlformats.org/markup-compatibility/2006">
              <mc:Choice xmlns:v="urn:schemas-microsoft-com:vml" Requires="v">
                <p:oleObj spid="_x0000_s6175" name="Worksheet" r:id="rId3" imgW="8543828" imgH="6000740" progId="Excel.Sheet.12">
                  <p:embed/>
                </p:oleObj>
              </mc:Choice>
              <mc:Fallback>
                <p:oleObj name="Worksheet" r:id="rId3" imgW="8543828" imgH="6000740" progId="Excel.Sheet.12">
                  <p:embed/>
                  <p:pic>
                    <p:nvPicPr>
                      <p:cNvPr id="0"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038" y="428625"/>
                        <a:ext cx="8543925" cy="6000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15673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descr="Graph depicting Global Net Exports of Oil. Vertical axis is millions of barrels per day. Horizontal axis is year (2002-2011). Exports are at a low of 38.9 in 2002, and peak at 45.6 in 2005. The 2011 level is 43.7"/>
          <p:cNvGraphicFramePr>
            <a:graphicFrameLocks noChangeAspect="1"/>
          </p:cNvGraphicFramePr>
          <p:nvPr>
            <p:extLst>
              <p:ext uri="{D42A27DB-BD31-4B8C-83A1-F6EECF244321}">
                <p14:modId xmlns:p14="http://schemas.microsoft.com/office/powerpoint/2010/main" val="994446277"/>
              </p:ext>
            </p:extLst>
          </p:nvPr>
        </p:nvGraphicFramePr>
        <p:xfrm>
          <a:off x="12441" y="0"/>
          <a:ext cx="9153375" cy="6858000"/>
        </p:xfrm>
        <a:graphic>
          <a:graphicData uri="http://schemas.openxmlformats.org/presentationml/2006/ole">
            <mc:AlternateContent xmlns:mc="http://schemas.openxmlformats.org/markup-compatibility/2006">
              <mc:Choice xmlns:v="urn:schemas-microsoft-com:vml" Requires="v">
                <p:oleObj spid="_x0000_s9243" name="Worksheet" r:id="rId3" imgW="11591828" imgH="8010632" progId="Excel.Sheet.12">
                  <p:embed/>
                </p:oleObj>
              </mc:Choice>
              <mc:Fallback>
                <p:oleObj name="Worksheet" r:id="rId3" imgW="11591828" imgH="8010632" progId="Excel.Sheet.12">
                  <p:embed/>
                  <p:pic>
                    <p:nvPicPr>
                      <p:cNvPr id="0"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41" y="0"/>
                        <a:ext cx="9153375" cy="685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23347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raph depicting World’s Liquid Fuels Supply. Vertical axis is millions barrels per day. Horizontal axis is year (2008-2030). From present onward, there is a large and growing gap between projected demand and liquid fuel supplies. At 2030, there is a 43 million barrel gap between projected demand and projected supply.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250" y="385762"/>
            <a:ext cx="8191500" cy="6086475"/>
          </a:xfrm>
          <a:prstGeom prst="rect">
            <a:avLst/>
          </a:prstGeom>
        </p:spPr>
      </p:pic>
    </p:spTree>
    <p:extLst>
      <p:ext uri="{BB962C8B-B14F-4D97-AF65-F5344CB8AC3E}">
        <p14:creationId xmlns:p14="http://schemas.microsoft.com/office/powerpoint/2010/main" val="3194395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raph depicting Peak Oil Depletion Tier-1 Scenarios 2012 Trend lines Research. www.TRENDLines.ca, Freddy Hunter, copyright 2004-2012. Graph shows around one dozen trend lines increasing from 1950 to present. After 2012, lines all dramatically decrease until the year 2300. Vertical axis not labeled. Lines assumed to be supply projection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765795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Graph depicting Comparisons of thirteen forecasts of all-oil production to 2030. This graph shows all projected production lines increasing at a low rate from present to 2030, with only 5 lines decreas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 y="409575"/>
            <a:ext cx="9073134" cy="58910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5153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0150" name="Picture 6" descr="Circle Chart depicting Resources do not equal Reserves do not equal Supply. Reserves are a very small sub-set of resources. Reserves take years of development drilling to become supply. Proved undeveloped reserves may never be developed."/>
          <p:cNvPicPr>
            <a:picLocks noChangeAspect="1" noChangeArrowheads="1"/>
          </p:cNvPicPr>
          <p:nvPr/>
        </p:nvPicPr>
        <p:blipFill>
          <a:blip r:embed="rId4" cstate="print"/>
          <a:srcRect/>
          <a:stretch>
            <a:fillRect/>
          </a:stretch>
        </p:blipFill>
        <p:spPr bwMode="auto">
          <a:xfrm>
            <a:off x="1635498" y="1143000"/>
            <a:ext cx="5908302" cy="4343400"/>
          </a:xfrm>
          <a:prstGeom prst="rect">
            <a:avLst/>
          </a:prstGeom>
          <a:noFill/>
          <a:ln w="9525">
            <a:noFill/>
            <a:miter lim="800000"/>
            <a:headEnd/>
            <a:tailEnd/>
          </a:ln>
        </p:spPr>
      </p:pic>
      <p:graphicFrame>
        <p:nvGraphicFramePr>
          <p:cNvPr id="390151" name="Object 7"/>
          <p:cNvGraphicFramePr>
            <a:graphicFrameLocks noChangeAspect="1"/>
          </p:cNvGraphicFramePr>
          <p:nvPr/>
        </p:nvGraphicFramePr>
        <p:xfrm>
          <a:off x="533400" y="609600"/>
          <a:ext cx="4386263" cy="338137"/>
        </p:xfrm>
        <a:graphic>
          <a:graphicData uri="http://schemas.openxmlformats.org/presentationml/2006/ole">
            <mc:AlternateContent xmlns:mc="http://schemas.openxmlformats.org/markup-compatibility/2006">
              <mc:Choice xmlns:v="urn:schemas-microsoft-com:vml" Requires="v">
                <p:oleObj spid="_x0000_s8219" name="Drawing" r:id="rId5" imgW="4386240" imgH="338040" progId="">
                  <p:embed/>
                </p:oleObj>
              </mc:Choice>
              <mc:Fallback>
                <p:oleObj name="Drawing" r:id="rId5" imgW="4386240" imgH="338040" progId="">
                  <p:embed/>
                  <p:pic>
                    <p:nvPicPr>
                      <p:cNvPr id="0"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609600"/>
                        <a:ext cx="4386263"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sp>
        <p:nvSpPr>
          <p:cNvPr id="4" name="Rectangle 3"/>
          <p:cNvSpPr>
            <a:spLocks noChangeArrowheads="1"/>
          </p:cNvSpPr>
          <p:nvPr/>
        </p:nvSpPr>
        <p:spPr bwMode="auto">
          <a:xfrm>
            <a:off x="457200" y="5562600"/>
            <a:ext cx="8229600" cy="1200329"/>
          </a:xfrm>
          <a:prstGeom prst="rect">
            <a:avLst/>
          </a:prstGeom>
          <a:noFill/>
          <a:ln w="9525">
            <a:noFill/>
            <a:miter lim="800000"/>
            <a:headEnd/>
            <a:tailEnd/>
          </a:ln>
        </p:spPr>
        <p:txBody>
          <a:bodyPr wrap="square">
            <a:spAutoFit/>
          </a:bodyPr>
          <a:lstStyle/>
          <a:p>
            <a:pPr marL="285750" indent="-285750">
              <a:buFont typeface="Arial"/>
              <a:buChar char="•"/>
            </a:pPr>
            <a:r>
              <a:rPr lang="en-US" sz="1800" dirty="0" smtClean="0">
                <a:cs typeface="Arial" charset="0"/>
              </a:rPr>
              <a:t>Reserves are a very small sub-set of resources.</a:t>
            </a:r>
          </a:p>
          <a:p>
            <a:pPr marL="285750" indent="-285750">
              <a:buFont typeface="Arial"/>
              <a:buChar char="•"/>
            </a:pPr>
            <a:r>
              <a:rPr lang="en-US" sz="1800" dirty="0" smtClean="0">
                <a:cs typeface="Arial" charset="0"/>
              </a:rPr>
              <a:t>Reserves take years of development drilling to become supply.</a:t>
            </a:r>
          </a:p>
          <a:p>
            <a:pPr marL="285750" indent="-285750">
              <a:buFont typeface="Arial"/>
              <a:buChar char="•"/>
            </a:pPr>
            <a:r>
              <a:rPr lang="en-US" sz="1800" dirty="0" smtClean="0">
                <a:cs typeface="Arial" charset="0"/>
              </a:rPr>
              <a:t>Proved undeveloped reserves may never be developed.</a:t>
            </a:r>
          </a:p>
          <a:p>
            <a:endParaRPr lang="en-US" sz="1800" dirty="0" smtClean="0">
              <a:cs typeface="Arial" charset="0"/>
            </a:endParaRPr>
          </a:p>
        </p:txBody>
      </p:sp>
    </p:spTree>
    <p:extLst>
      <p:ext uri="{BB962C8B-B14F-4D97-AF65-F5344CB8AC3E}">
        <p14:creationId xmlns:p14="http://schemas.microsoft.com/office/powerpoint/2010/main" val="3937288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90151"/>
                                        </p:tgtEl>
                                        <p:attrNameLst>
                                          <p:attrName>style.visibility</p:attrName>
                                        </p:attrNameLst>
                                      </p:cBhvr>
                                      <p:to>
                                        <p:strVal val="visible"/>
                                      </p:to>
                                    </p:set>
                                    <p:animEffect transition="in" filter="dissolve">
                                      <p:cBhvr>
                                        <p:cTn id="7" dur="500"/>
                                        <p:tgtEl>
                                          <p:spTgt spid="390151"/>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90150"/>
                                        </p:tgtEl>
                                        <p:attrNameLst>
                                          <p:attrName>style.visibility</p:attrName>
                                        </p:attrNameLst>
                                      </p:cBhvr>
                                      <p:to>
                                        <p:strVal val="visible"/>
                                      </p:to>
                                    </p:set>
                                    <p:animEffect transition="in" filter="dissolve">
                                      <p:cBhvr>
                                        <p:cTn id="11" dur="500"/>
                                        <p:tgtEl>
                                          <p:spTgt spid="390150"/>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dissolve">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dissolve">
                                      <p:cBhvr>
                                        <p:cTn id="20" dur="500"/>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dissolve">
                                      <p:cBhvr>
                                        <p:cTn id="2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29</Words>
  <Application>Microsoft Office PowerPoint</Application>
  <PresentationFormat>On-screen Show (4:3)</PresentationFormat>
  <Paragraphs>5</Paragraphs>
  <Slides>11</Slides>
  <Notes>2</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11</vt:i4>
      </vt:variant>
    </vt:vector>
  </HeadingPairs>
  <TitlesOfParts>
    <vt:vector size="15" baseType="lpstr">
      <vt:lpstr>Office Theme</vt:lpstr>
      <vt:lpstr>Worksheet</vt:lpstr>
      <vt:lpstr>Drawing</vt:lpstr>
      <vt:lpstr>Microsoft Excel 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Kurt Cobb</dc:creator>
  <cp:lastModifiedBy>Kevin Doyle</cp:lastModifiedBy>
  <cp:revision>34</cp:revision>
  <dcterms:created xsi:type="dcterms:W3CDTF">2012-03-15T16:55:54Z</dcterms:created>
  <dcterms:modified xsi:type="dcterms:W3CDTF">2013-04-12T15:23:44Z</dcterms:modified>
</cp:coreProperties>
</file>