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0" r:id="rId3"/>
    <p:sldId id="276" r:id="rId4"/>
    <p:sldId id="277" r:id="rId5"/>
    <p:sldId id="279" r:id="rId6"/>
    <p:sldId id="259" r:id="rId7"/>
    <p:sldId id="262" r:id="rId8"/>
    <p:sldId id="278" r:id="rId9"/>
    <p:sldId id="272" r:id="rId10"/>
    <p:sldId id="273" r:id="rId11"/>
    <p:sldId id="274" r:id="rId12"/>
    <p:sldId id="269" r:id="rId13"/>
    <p:sldId id="280" r:id="rId14"/>
    <p:sldId id="268" r:id="rId15"/>
    <p:sldId id="28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43" autoAdjust="0"/>
  </p:normalViewPr>
  <p:slideViewPr>
    <p:cSldViewPr snapToGrid="0" snapToObjects="1">
      <p:cViewPr varScale="1">
        <p:scale>
          <a:sx n="101" d="100"/>
          <a:sy n="101" d="100"/>
        </p:scale>
        <p:origin x="-1914" y="-84"/>
      </p:cViewPr>
      <p:guideLst>
        <p:guide orient="horz" pos="2160"/>
        <p:guide pos="2880"/>
      </p:guideLst>
    </p:cSldViewPr>
  </p:slideViewPr>
  <p:outlineViewPr>
    <p:cViewPr>
      <p:scale>
        <a:sx n="33" d="100"/>
        <a:sy n="33" d="100"/>
      </p:scale>
      <p:origin x="36" y="63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064C3-8F73-B449-AE42-8B341FDC3FA0}" type="datetimeFigureOut">
              <a:rPr lang="en-US" smtClean="0"/>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DE537-0377-184A-9815-F1929553C312}" type="slidenum">
              <a:rPr lang="en-US" smtClean="0"/>
              <a:pPr/>
              <a:t>‹#›</a:t>
            </a:fld>
            <a:endParaRPr lang="en-US"/>
          </a:p>
        </p:txBody>
      </p:sp>
    </p:spTree>
    <p:extLst>
      <p:ext uri="{BB962C8B-B14F-4D97-AF65-F5344CB8AC3E}">
        <p14:creationId xmlns:p14="http://schemas.microsoft.com/office/powerpoint/2010/main" val="3659186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p:cNvSpPr>
          <p:nvPr>
            <p:ph type="sldImg"/>
          </p:nvPr>
        </p:nvSpPr>
        <p:spPr bwMode="auto">
          <a:xfrm>
            <a:off x="1138238" y="703263"/>
            <a:ext cx="4584700" cy="34385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482307" name="Rectangle 3"/>
          <p:cNvSpPr>
            <a:spLocks noGrp="1" noChangeArrowheads="1"/>
          </p:cNvSpPr>
          <p:nvPr>
            <p:ph type="body" idx="1"/>
          </p:nvPr>
        </p:nvSpPr>
        <p:spPr bwMode="auto">
          <a:xfrm>
            <a:off x="914711" y="4376816"/>
            <a:ext cx="5028579" cy="406452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Lst>
        </p:spPr>
        <p:txBody>
          <a:bodyPr lIns="91435" tIns="45718" rIns="91435" bIns="4571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pPr>
              <a:spcBef>
                <a:spcPct val="0"/>
              </a:spcBef>
            </a:pPr>
            <a:endParaRPr lang="en-US"/>
          </a:p>
        </p:txBody>
      </p:sp>
      <p:sp>
        <p:nvSpPr>
          <p:cNvPr id="21508" name="Slide Number Placeholder 3"/>
          <p:cNvSpPr>
            <a:spLocks noGrp="1"/>
          </p:cNvSpPr>
          <p:nvPr>
            <p:ph type="sldNum" sz="quarter" idx="5"/>
          </p:nvPr>
        </p:nvSpPr>
        <p:spPr>
          <a:noFill/>
        </p:spPr>
        <p:txBody>
          <a:bodyPr/>
          <a:lstStyle/>
          <a:p>
            <a:fld id="{69A51D87-B181-6948-89E0-D55DF1E829A4}"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162A70B-E1A2-A04D-B846-8926ACB6606C}" type="slidenum">
              <a:rPr lang="en-US"/>
              <a:pPr/>
              <a:t>6</a:t>
            </a:fld>
            <a:endParaRPr lang="en-US"/>
          </a:p>
        </p:txBody>
      </p:sp>
      <p:sp>
        <p:nvSpPr>
          <p:cNvPr id="19459" name="Rectangle 7"/>
          <p:cNvSpPr txBox="1">
            <a:spLocks noGrp="1" noChangeArrowheads="1"/>
          </p:cNvSpPr>
          <p:nvPr/>
        </p:nvSpPr>
        <p:spPr bwMode="auto">
          <a:xfrm>
            <a:off x="3886200" y="8674100"/>
            <a:ext cx="2971800" cy="469900"/>
          </a:xfrm>
          <a:prstGeom prst="rect">
            <a:avLst/>
          </a:prstGeom>
          <a:noFill/>
          <a:ln w="9525">
            <a:noFill/>
            <a:miter lim="800000"/>
            <a:headEnd/>
            <a:tailEnd/>
          </a:ln>
        </p:spPr>
        <p:txBody>
          <a:bodyPr anchor="b">
            <a:prstTxWarp prst="textNoShape">
              <a:avLst/>
            </a:prstTxWarp>
          </a:bodyPr>
          <a:lstStyle/>
          <a:p>
            <a:pPr algn="r"/>
            <a:fld id="{B4C95B4F-FBF6-9A45-9264-DAE6F40FB14B}" type="slidenum">
              <a:rPr lang="en-US" sz="1200">
                <a:latin typeface="Times New Roman" charset="0"/>
              </a:rPr>
              <a:pPr algn="r"/>
              <a:t>6</a:t>
            </a:fld>
            <a:endParaRPr lang="en-US" sz="1200">
              <a:latin typeface="Times New Roman" charset="0"/>
            </a:endParaRPr>
          </a:p>
        </p:txBody>
      </p:sp>
      <p:sp>
        <p:nvSpPr>
          <p:cNvPr id="19460" name="Rectangle 2"/>
          <p:cNvSpPr>
            <a:spLocks noGrp="1" noRot="1" noChangeAspect="1" noChangeArrowheads="1" noTextEdit="1"/>
          </p:cNvSpPr>
          <p:nvPr>
            <p:ph type="sldImg"/>
          </p:nvPr>
        </p:nvSpPr>
        <p:spPr>
          <a:xfrm>
            <a:off x="1138238" y="703263"/>
            <a:ext cx="4584700" cy="3438525"/>
          </a:xfrm>
          <a:solidFill>
            <a:srgbClr val="FFFFFF"/>
          </a:solidFill>
          <a:ln/>
        </p:spPr>
      </p:sp>
      <p:sp>
        <p:nvSpPr>
          <p:cNvPr id="19461" name="Rectangle 3"/>
          <p:cNvSpPr>
            <a:spLocks noGrp="1" noChangeArrowheads="1"/>
          </p:cNvSpPr>
          <p:nvPr>
            <p:ph type="body" idx="1"/>
          </p:nvPr>
        </p:nvSpPr>
        <p:spPr>
          <a:xfrm>
            <a:off x="914400" y="4376738"/>
            <a:ext cx="5029200" cy="4064000"/>
          </a:xfrm>
          <a:noFill/>
          <a:ln>
            <a:solidFill>
              <a:srgbClr val="000000"/>
            </a:solidFill>
          </a:ln>
        </p:spPr>
        <p:txBody>
          <a:bodyPr lIns="90858" tIns="45428" rIns="90858" bIns="45428"/>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p:cNvSpPr>
          <p:nvPr>
            <p:ph type="sldImg"/>
          </p:nvPr>
        </p:nvSpPr>
        <p:spPr bwMode="auto">
          <a:xfrm>
            <a:off x="1136650" y="703263"/>
            <a:ext cx="4584700" cy="34385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xmlns:mv="urn:schemas-microsoft-com:mac:vml" xmlns:mc="http://schemas.openxmlformats.org/markup-compatibility/2006" val="1"/>
            </a:ext>
          </a:extLst>
        </p:spPr>
      </p:sp>
      <p:sp>
        <p:nvSpPr>
          <p:cNvPr id="635907" name="Rectangle 3"/>
          <p:cNvSpPr>
            <a:spLocks noGrp="1" noChangeArrowheads="1"/>
          </p:cNvSpPr>
          <p:nvPr>
            <p:ph type="body" idx="1"/>
          </p:nvPr>
        </p:nvSpPr>
        <p:spPr bwMode="auto">
          <a:xfrm>
            <a:off x="914713" y="4376818"/>
            <a:ext cx="5028579" cy="406452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xmlns:mv="urn:schemas-microsoft-com:mac:vml" xmlns:mc="http://schemas.openxmlformats.org/markup-compatibility/2006" val="1"/>
            </a:ext>
          </a:extLst>
        </p:spPr>
        <p:txBody>
          <a:bodyPr lIns="91414" tIns="45707" rIns="91414" bIns="4570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
        <p:nvSpPr>
          <p:cNvPr id="35844" name="Slide Number Placeholder 3"/>
          <p:cNvSpPr>
            <a:spLocks noGrp="1"/>
          </p:cNvSpPr>
          <p:nvPr>
            <p:ph type="sldNum" sz="quarter" idx="5"/>
          </p:nvPr>
        </p:nvSpPr>
        <p:spPr>
          <a:noFill/>
        </p:spPr>
        <p:txBody>
          <a:bodyPr/>
          <a:lstStyle/>
          <a:p>
            <a:fld id="{7989E81F-8C86-C743-9ECB-A8577AFBC40C}" type="slidenum">
              <a:rPr lang="en-US" smtClean="0"/>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1" y="4343400"/>
            <a:ext cx="5486399" cy="4114800"/>
          </a:xfrm>
          <a:prstGeom prst="rect">
            <a:avLst/>
          </a:prstGeom>
        </p:spPr>
        <p:txBody>
          <a:bodyPr lIns="91417" tIns="91417" rIns="91417" bIns="91417" anchor="t" anchorCtr="0">
            <a:noAutofit/>
          </a:bodyPr>
          <a:lstStyle/>
          <a:p>
            <a:pPr lvl="0" rtl="0">
              <a:buClr>
                <a:srgbClr val="000000"/>
              </a:buClr>
              <a:buSzPct val="100000"/>
              <a:buFont typeface="Arial"/>
              <a:buNone/>
            </a:pPr>
            <a:r>
              <a:rPr lang="en" dirty="0"/>
              <a:t>One of the best-known examples is the 85,000-person Mondragón cooperative network in the Basque region of Spain, which has 32.5 billion in assets across a network of companies that include retail (a major grocery chain), manufacturing, financial services and education. </a:t>
            </a:r>
          </a:p>
          <a:p>
            <a:pPr lvl="0" rtl="0">
              <a:buClr>
                <a:srgbClr val="000000"/>
              </a:buClr>
              <a:buSzPct val="100000"/>
              <a:buFont typeface="Arial"/>
              <a:buNone/>
            </a:pPr>
            <a:r>
              <a:rPr lang="en" dirty="0"/>
              <a:t>Here we see the Danobat group, which</a:t>
            </a:r>
            <a:r>
              <a:rPr lang="en" dirty="0">
                <a:solidFill>
                  <a:srgbClr val="222222"/>
                </a:solidFill>
              </a:rPr>
              <a:t> includes aerospace and automotive production and wind power.</a:t>
            </a:r>
          </a:p>
          <a:p>
            <a:endParaRPr dirty="0"/>
          </a:p>
          <a:p>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spect="1" noChangeArrowheads="1"/>
          </p:cNvSpPr>
          <p:nvPr>
            <p:ph type="sldImg"/>
          </p:nvPr>
        </p:nvSpPr>
        <p:spPr bwMode="auto">
          <a:xfrm>
            <a:off x="1138238" y="703263"/>
            <a:ext cx="4584700" cy="34385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485379" name="Rectangle 3"/>
          <p:cNvSpPr>
            <a:spLocks noGrp="1" noChangeArrowheads="1"/>
          </p:cNvSpPr>
          <p:nvPr>
            <p:ph type="body" idx="1"/>
          </p:nvPr>
        </p:nvSpPr>
        <p:spPr bwMode="auto">
          <a:xfrm>
            <a:off x="914711" y="4376816"/>
            <a:ext cx="5028579" cy="406452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Lst>
        </p:spPr>
        <p:txBody>
          <a:bodyPr lIns="91435" tIns="45718" rIns="91435" bIns="4571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854A3-4C73-3545-9C50-F8C118991E2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854A3-4C73-3545-9C50-F8C118991E2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854A3-4C73-3545-9C50-F8C118991E2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854A3-4C73-3545-9C50-F8C118991E2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854A3-4C73-3545-9C50-F8C118991E2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854A3-4C73-3545-9C50-F8C118991E2B}"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854A3-4C73-3545-9C50-F8C118991E2B}" type="datetimeFigureOut">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854A3-4C73-3545-9C50-F8C118991E2B}"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854A3-4C73-3545-9C50-F8C118991E2B}"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854A3-4C73-3545-9C50-F8C118991E2B}"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854A3-4C73-3545-9C50-F8C118991E2B}"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EE396-76E9-0A48-8516-3F75F31796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854A3-4C73-3545-9C50-F8C118991E2B}" type="datetimeFigureOut">
              <a:rPr lang="en-US" smtClean="0"/>
              <a:pPr/>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EE396-76E9-0A48-8516-3F75F31796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6.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howard1@umd.edu" TargetMode="External"/><Relationship Id="rId2" Type="http://schemas.openxmlformats.org/officeDocument/2006/relationships/hyperlink" Target="http://www.Community-Wealth.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ommunity-wealth.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C PPT Templat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1284" name="Rectangle 4"/>
          <p:cNvSpPr>
            <a:spLocks noGrp="1" noChangeArrowheads="1"/>
          </p:cNvSpPr>
          <p:nvPr>
            <p:ph type="ctrTitle"/>
          </p:nvPr>
        </p:nvSpPr>
        <p:spPr>
          <a:xfrm>
            <a:off x="0" y="1854200"/>
            <a:ext cx="9144000" cy="2349500"/>
          </a:xfrm>
        </p:spPr>
        <p:txBody>
          <a:bodyPr>
            <a:normAutofit fontScale="90000"/>
          </a:bodyPr>
          <a:lstStyle/>
          <a:p>
            <a:r>
              <a:rPr lang="en-US" b="1" dirty="0" smtClean="0">
                <a:solidFill>
                  <a:schemeClr val="tx1"/>
                </a:solidFill>
                <a:latin typeface="Helvetica Neue"/>
                <a:cs typeface="Helvetica Neue"/>
              </a:rPr>
              <a:t/>
            </a:r>
            <a:br>
              <a:rPr lang="en-US" b="1" dirty="0" smtClean="0">
                <a:solidFill>
                  <a:schemeClr val="tx1"/>
                </a:solidFill>
                <a:latin typeface="Helvetica Neue"/>
                <a:cs typeface="Helvetica Neue"/>
              </a:rPr>
            </a:br>
            <a:r>
              <a:rPr lang="en-US" b="1" dirty="0" smtClean="0">
                <a:solidFill>
                  <a:schemeClr val="tx1"/>
                </a:solidFill>
                <a:latin typeface="Helvetica Neue"/>
                <a:cs typeface="Helvetica Neue"/>
              </a:rPr>
              <a:t/>
            </a:r>
            <a:br>
              <a:rPr lang="en-US" b="1" dirty="0" smtClean="0">
                <a:solidFill>
                  <a:schemeClr val="tx1"/>
                </a:solidFill>
                <a:latin typeface="Helvetica Neue"/>
                <a:cs typeface="Helvetica Neue"/>
              </a:rPr>
            </a:br>
            <a:r>
              <a:rPr lang="en-US" sz="4889" b="1" dirty="0" smtClean="0">
                <a:solidFill>
                  <a:srgbClr val="0000FF"/>
                </a:solidFill>
                <a:latin typeface="Helvetica Neue"/>
                <a:cs typeface="Helvetica Neue"/>
              </a:rPr>
              <a:t>Community Wealth Building:</a:t>
            </a:r>
            <a:r>
              <a:rPr lang="en-US" b="1" dirty="0" smtClean="0">
                <a:solidFill>
                  <a:schemeClr val="tx1"/>
                </a:solidFill>
                <a:latin typeface="Helvetica Neue"/>
                <a:cs typeface="Helvetica Neue"/>
              </a:rPr>
              <a:t/>
            </a:r>
            <a:br>
              <a:rPr lang="en-US" b="1" dirty="0" smtClean="0">
                <a:solidFill>
                  <a:schemeClr val="tx1"/>
                </a:solidFill>
                <a:latin typeface="Helvetica Neue"/>
                <a:cs typeface="Helvetica Neue"/>
              </a:rPr>
            </a:br>
            <a:r>
              <a:rPr lang="en-US" sz="4000" dirty="0" smtClean="0">
                <a:latin typeface="Helvetica Neue"/>
                <a:cs typeface="Helvetica Neue"/>
              </a:rPr>
              <a:t>A New Paradigm of </a:t>
            </a:r>
            <a:br>
              <a:rPr lang="en-US" sz="4000" dirty="0" smtClean="0">
                <a:latin typeface="Helvetica Neue"/>
                <a:cs typeface="Helvetica Neue"/>
              </a:rPr>
            </a:br>
            <a:r>
              <a:rPr lang="en-US" sz="4000" dirty="0" smtClean="0">
                <a:latin typeface="Helvetica Neue"/>
                <a:cs typeface="Helvetica Neue"/>
              </a:rPr>
              <a:t>Community Economic Development</a:t>
            </a:r>
            <a:r>
              <a:rPr lang="en-US" dirty="0" smtClean="0">
                <a:solidFill>
                  <a:schemeClr val="tx1"/>
                </a:solidFill>
                <a:latin typeface="Helvetica Neue"/>
                <a:cs typeface="Helvetica Neue"/>
              </a:rPr>
              <a:t/>
            </a:r>
            <a:br>
              <a:rPr lang="en-US" dirty="0" smtClean="0">
                <a:solidFill>
                  <a:schemeClr val="tx1"/>
                </a:solidFill>
                <a:latin typeface="Helvetica Neue"/>
                <a:cs typeface="Helvetica Neue"/>
              </a:rPr>
            </a:br>
            <a:r>
              <a:rPr lang="en-US" dirty="0" smtClean="0">
                <a:solidFill>
                  <a:schemeClr val="tx1"/>
                </a:solidFill>
                <a:latin typeface="Helvetica Neue"/>
                <a:cs typeface="Helvetica Neue"/>
              </a:rPr>
              <a:t/>
            </a:r>
            <a:br>
              <a:rPr lang="en-US" dirty="0" smtClean="0">
                <a:solidFill>
                  <a:schemeClr val="tx1"/>
                </a:solidFill>
                <a:latin typeface="Helvetica Neue"/>
                <a:cs typeface="Helvetica Neue"/>
              </a:rPr>
            </a:br>
            <a:r>
              <a:rPr lang="en-US" sz="2400" dirty="0" smtClean="0">
                <a:solidFill>
                  <a:schemeClr val="tx1"/>
                </a:solidFill>
                <a:latin typeface="Helvetica Neue"/>
                <a:cs typeface="Helvetica Neue"/>
              </a:rPr>
              <a:t>Presentation </a:t>
            </a:r>
            <a:r>
              <a:rPr lang="en-US" sz="2400" dirty="0">
                <a:solidFill>
                  <a:schemeClr val="tx1"/>
                </a:solidFill>
                <a:latin typeface="Helvetica Neue"/>
                <a:cs typeface="Helvetica Neue"/>
              </a:rPr>
              <a:t>for</a:t>
            </a:r>
            <a:r>
              <a:rPr lang="en-US" sz="2400" dirty="0" smtClean="0">
                <a:solidFill>
                  <a:schemeClr val="tx1"/>
                </a:solidFill>
                <a:latin typeface="Helvetica Neue"/>
                <a:cs typeface="Helvetica Neue"/>
              </a:rPr>
              <a:t>:</a:t>
            </a:r>
            <a:br>
              <a:rPr lang="en-US" sz="2400" dirty="0" smtClean="0">
                <a:solidFill>
                  <a:schemeClr val="tx1"/>
                </a:solidFill>
                <a:latin typeface="Helvetica Neue"/>
                <a:cs typeface="Helvetica Neue"/>
              </a:rPr>
            </a:br>
            <a:r>
              <a:rPr lang="en-US" sz="2400" dirty="0" smtClean="0">
                <a:latin typeface="Helvetica Neue"/>
                <a:cs typeface="Helvetica Neue"/>
              </a:rPr>
              <a:t>MSU CCED Institute Webinar</a:t>
            </a:r>
            <a:br>
              <a:rPr lang="en-US" sz="2400" dirty="0" smtClean="0">
                <a:latin typeface="Helvetica Neue"/>
                <a:cs typeface="Helvetica Neue"/>
              </a:rPr>
            </a:br>
            <a:r>
              <a:rPr lang="en-US" sz="2400" dirty="0" smtClean="0">
                <a:latin typeface="Helvetica Neue"/>
                <a:cs typeface="Helvetica Neue"/>
              </a:rPr>
              <a:t>March 26, 2013</a:t>
            </a:r>
            <a:br>
              <a:rPr lang="en-US" sz="2400" dirty="0" smtClean="0">
                <a:latin typeface="Helvetica Neue"/>
                <a:cs typeface="Helvetica Neue"/>
              </a:rPr>
            </a:br>
            <a:r>
              <a:rPr lang="en-US" sz="2400" dirty="0">
                <a:latin typeface="Helvetica Neue"/>
                <a:cs typeface="Helvetica Neue"/>
              </a:rPr>
              <a:t/>
            </a:r>
            <a:br>
              <a:rPr lang="en-US" sz="2400" dirty="0">
                <a:latin typeface="Helvetica Neue"/>
                <a:cs typeface="Helvetica Neue"/>
              </a:rPr>
            </a:br>
            <a:r>
              <a:rPr lang="en-US" sz="2400" dirty="0" smtClean="0">
                <a:solidFill>
                  <a:schemeClr val="tx1"/>
                </a:solidFill>
                <a:latin typeface="Helvetica Neue"/>
                <a:cs typeface="Helvetica Neue"/>
              </a:rPr>
              <a:t/>
            </a:r>
            <a:br>
              <a:rPr lang="en-US" sz="2400" dirty="0" smtClean="0">
                <a:solidFill>
                  <a:schemeClr val="tx1"/>
                </a:solidFill>
                <a:latin typeface="Helvetica Neue"/>
                <a:cs typeface="Helvetica Neue"/>
              </a:rPr>
            </a:br>
            <a:endParaRPr lang="en-US" dirty="0">
              <a:solidFill>
                <a:schemeClr val="tx1"/>
              </a:solidFill>
              <a:latin typeface="Helvetica Neue"/>
              <a:cs typeface="Helvetica Neue"/>
            </a:endParaRPr>
          </a:p>
        </p:txBody>
      </p:sp>
      <p:sp>
        <p:nvSpPr>
          <p:cNvPr id="481282" name="Rectangle 2"/>
          <p:cNvSpPr>
            <a:spLocks noGrp="1" noChangeArrowheads="1"/>
          </p:cNvSpPr>
          <p:nvPr>
            <p:ph type="subTitle" idx="1"/>
          </p:nvPr>
        </p:nvSpPr>
        <p:spPr>
          <a:xfrm>
            <a:off x="349798" y="4686299"/>
            <a:ext cx="8470900" cy="1235487"/>
          </a:xfrm>
        </p:spPr>
        <p:txBody>
          <a:bodyPr>
            <a:normAutofit/>
          </a:bodyPr>
          <a:lstStyle/>
          <a:p>
            <a:endParaRPr lang="en-US" sz="2000" dirty="0" smtClean="0">
              <a:solidFill>
                <a:schemeClr val="tx1"/>
              </a:solidFill>
              <a:latin typeface="Helvetica Neue"/>
              <a:cs typeface="Helvetica Neue"/>
            </a:endParaRPr>
          </a:p>
          <a:p>
            <a:r>
              <a:rPr lang="en-US" sz="2000" dirty="0" smtClean="0">
                <a:solidFill>
                  <a:schemeClr val="tx1"/>
                </a:solidFill>
                <a:latin typeface="Helvetica Neue"/>
                <a:cs typeface="Helvetica Neue"/>
              </a:rPr>
              <a:t>Ted Howard</a:t>
            </a:r>
          </a:p>
          <a:p>
            <a:r>
              <a:rPr lang="en-US" sz="2000" dirty="0" smtClean="0">
                <a:solidFill>
                  <a:schemeClr val="tx1"/>
                </a:solidFill>
                <a:latin typeface="Helvetica Neue"/>
                <a:cs typeface="Helvetica Neue"/>
              </a:rPr>
              <a:t>The </a:t>
            </a:r>
            <a:r>
              <a:rPr lang="en-US" sz="2000" dirty="0">
                <a:solidFill>
                  <a:schemeClr val="tx1"/>
                </a:solidFill>
                <a:latin typeface="Helvetica Neue"/>
                <a:cs typeface="Helvetica Neue"/>
              </a:rPr>
              <a:t>Democracy </a:t>
            </a:r>
            <a:r>
              <a:rPr lang="en-US" sz="2000" dirty="0" smtClean="0">
                <a:solidFill>
                  <a:schemeClr val="tx1"/>
                </a:solidFill>
                <a:latin typeface="Helvetica Neue"/>
                <a:cs typeface="Helvetica Neue"/>
              </a:rPr>
              <a:t>Collaborative</a:t>
            </a:r>
            <a:endParaRPr lang="en-US" sz="2000" dirty="0">
              <a:latin typeface="Helvetica Neue"/>
              <a:cs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285750" indent="-285750">
              <a:lnSpc>
                <a:spcPct val="150000"/>
              </a:lnSpc>
              <a:buClr>
                <a:schemeClr val="tx1"/>
              </a:buClr>
              <a:buSzPct val="150000"/>
            </a:pPr>
            <a:r>
              <a:rPr lang="en-US" sz="2200" dirty="0" smtClean="0">
                <a:latin typeface="Helvetica Neue"/>
                <a:cs typeface="Helvetica Neue"/>
              </a:rPr>
              <a:t>Defining Social Enterprise – “organization or venture that achieves its primary social or environmental mission using business methods.”</a:t>
            </a:r>
          </a:p>
          <a:p>
            <a:pPr marL="285750" indent="-285750">
              <a:lnSpc>
                <a:spcPct val="150000"/>
              </a:lnSpc>
              <a:buClr>
                <a:schemeClr val="tx1"/>
              </a:buClr>
              <a:buSzPct val="150000"/>
            </a:pPr>
            <a:r>
              <a:rPr lang="en-US" sz="2200" dirty="0" smtClean="0">
                <a:latin typeface="Helvetica Neue"/>
                <a:cs typeface="Helvetica Neue"/>
              </a:rPr>
              <a:t>REDF Venture Philanthropy – Grant funding and business expertise</a:t>
            </a:r>
          </a:p>
          <a:p>
            <a:pPr marL="285750" indent="-285750">
              <a:lnSpc>
                <a:spcPct val="150000"/>
              </a:lnSpc>
              <a:buClr>
                <a:schemeClr val="tx1"/>
              </a:buClr>
              <a:buSzPct val="150000"/>
            </a:pPr>
            <a:r>
              <a:rPr lang="en-US" sz="2200" dirty="0" smtClean="0">
                <a:latin typeface="Helvetica Neue"/>
                <a:cs typeface="Helvetica Neue"/>
              </a:rPr>
              <a:t>Creating Jobs - Connect marginalized populations with job opportunities in social enterprises, helped 5,700 people to date</a:t>
            </a:r>
          </a:p>
          <a:p>
            <a:pPr marL="285750" indent="-285750">
              <a:lnSpc>
                <a:spcPct val="150000"/>
              </a:lnSpc>
              <a:buClr>
                <a:schemeClr val="tx1"/>
              </a:buClr>
              <a:buSzPct val="150000"/>
            </a:pPr>
            <a:r>
              <a:rPr lang="en-US" sz="2200" dirty="0" smtClean="0">
                <a:latin typeface="Helvetica Neue"/>
                <a:cs typeface="Helvetica Neue"/>
              </a:rPr>
              <a:t>Increasing Revenue for Non-profits – over $100M to date</a:t>
            </a:r>
          </a:p>
          <a:p>
            <a:pPr marL="285750" indent="-285750">
              <a:lnSpc>
                <a:spcPct val="150000"/>
              </a:lnSpc>
              <a:buClr>
                <a:schemeClr val="tx1"/>
              </a:buClr>
              <a:buSzPct val="150000"/>
            </a:pPr>
            <a:r>
              <a:rPr lang="en-US" sz="2200" dirty="0" smtClean="0">
                <a:latin typeface="Helvetica Neue"/>
                <a:cs typeface="Helvetica Neue"/>
              </a:rPr>
              <a:t>Partnering with companies – to purchase the good/service from a portfolio social enterprise and/or hire social enterprise graduates</a:t>
            </a:r>
          </a:p>
          <a:p>
            <a:pPr marL="285750" indent="-285750">
              <a:lnSpc>
                <a:spcPct val="150000"/>
              </a:lnSpc>
              <a:buClr>
                <a:schemeClr val="tx1"/>
              </a:buClr>
              <a:buSzPct val="150000"/>
            </a:pPr>
            <a:r>
              <a:rPr lang="en-US" sz="2200" dirty="0" smtClean="0">
                <a:latin typeface="Helvetica Neue"/>
                <a:cs typeface="Helvetica Neue"/>
              </a:rPr>
              <a:t>Part of a growing social enterprise sector with combined assets of more than $500M </a:t>
            </a:r>
          </a:p>
          <a:p>
            <a:pPr>
              <a:lnSpc>
                <a:spcPct val="150000"/>
              </a:lnSpc>
              <a:buClr>
                <a:schemeClr val="tx1"/>
              </a:buClr>
            </a:pPr>
            <a:endParaRPr lang="en-US" dirty="0" smtClean="0">
              <a:latin typeface="Helvetica Neue"/>
              <a:cs typeface="Helvetica Neue"/>
            </a:endParaRPr>
          </a:p>
          <a:p>
            <a:endParaRPr lang="en-US" dirty="0"/>
          </a:p>
        </p:txBody>
      </p:sp>
      <p:pic>
        <p:nvPicPr>
          <p:cNvPr id="4" name="Picture 3" descr="DC PPT Templat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2" y="-223736"/>
            <a:ext cx="9138198" cy="6858000"/>
          </a:xfrm>
          <a:prstGeom prst="rect">
            <a:avLst/>
          </a:prstGeom>
        </p:spPr>
      </p:pic>
      <p:sp>
        <p:nvSpPr>
          <p:cNvPr id="7" name="Rectangle 6"/>
          <p:cNvSpPr/>
          <p:nvPr/>
        </p:nvSpPr>
        <p:spPr>
          <a:xfrm>
            <a:off x="789708" y="1780162"/>
            <a:ext cx="7897092" cy="4639732"/>
          </a:xfrm>
          <a:prstGeom prst="rect">
            <a:avLst/>
          </a:prstGeom>
        </p:spPr>
        <p:txBody>
          <a:bodyPr wrap="square">
            <a:spAutoFit/>
          </a:bodyPr>
          <a:lstStyle/>
          <a:p>
            <a:pPr marL="285750" indent="-285750">
              <a:lnSpc>
                <a:spcPct val="150000"/>
              </a:lnSpc>
              <a:buClr>
                <a:schemeClr val="tx1"/>
              </a:buClr>
              <a:buSzPct val="150000"/>
              <a:buFont typeface="Arial"/>
              <a:buChar char="•"/>
            </a:pPr>
            <a:r>
              <a:rPr lang="en-US" sz="1800" dirty="0" smtClean="0">
                <a:latin typeface="Helvetica Neue"/>
                <a:cs typeface="Helvetica Neue"/>
              </a:rPr>
              <a:t>Defining Social Enterprise – “organization or venture that achieves its primary social or environmental mission using business methods.”</a:t>
            </a:r>
          </a:p>
          <a:p>
            <a:pPr marL="285750" indent="-285750">
              <a:lnSpc>
                <a:spcPct val="150000"/>
              </a:lnSpc>
              <a:buClr>
                <a:schemeClr val="tx1"/>
              </a:buClr>
              <a:buSzPct val="150000"/>
              <a:buFont typeface="Arial"/>
              <a:buChar char="•"/>
            </a:pPr>
            <a:r>
              <a:rPr lang="en-US" sz="1800" dirty="0" smtClean="0">
                <a:latin typeface="Helvetica Neue"/>
                <a:cs typeface="Helvetica Neue"/>
              </a:rPr>
              <a:t>REDF Venture Philanthropy – Grant funding and business expertise</a:t>
            </a:r>
          </a:p>
          <a:p>
            <a:pPr marL="285750" indent="-285750">
              <a:lnSpc>
                <a:spcPct val="150000"/>
              </a:lnSpc>
              <a:buClr>
                <a:schemeClr val="tx1"/>
              </a:buClr>
              <a:buSzPct val="150000"/>
              <a:buFont typeface="Arial"/>
              <a:buChar char="•"/>
            </a:pPr>
            <a:r>
              <a:rPr lang="en-US" sz="1800" dirty="0" smtClean="0">
                <a:latin typeface="Helvetica Neue"/>
                <a:cs typeface="Helvetica Neue"/>
              </a:rPr>
              <a:t>Creating Jobs - Connect marginalized populations with job opportunities in social enterprises, helped 5,700 people to date</a:t>
            </a:r>
          </a:p>
          <a:p>
            <a:pPr marL="285750" indent="-285750">
              <a:lnSpc>
                <a:spcPct val="150000"/>
              </a:lnSpc>
              <a:buClr>
                <a:schemeClr val="tx1"/>
              </a:buClr>
              <a:buSzPct val="150000"/>
              <a:buFont typeface="Arial"/>
              <a:buChar char="•"/>
            </a:pPr>
            <a:r>
              <a:rPr lang="en-US" sz="1800" dirty="0" smtClean="0">
                <a:latin typeface="Helvetica Neue"/>
                <a:cs typeface="Helvetica Neue"/>
              </a:rPr>
              <a:t>Increasing Revenue for Non-profits – over $100M to date</a:t>
            </a:r>
          </a:p>
          <a:p>
            <a:pPr marL="285750" indent="-285750">
              <a:lnSpc>
                <a:spcPct val="150000"/>
              </a:lnSpc>
              <a:buClr>
                <a:schemeClr val="tx1"/>
              </a:buClr>
              <a:buSzPct val="150000"/>
              <a:buFont typeface="Arial"/>
              <a:buChar char="•"/>
            </a:pPr>
            <a:r>
              <a:rPr lang="en-US" sz="1800" dirty="0" smtClean="0">
                <a:latin typeface="Helvetica Neue"/>
                <a:cs typeface="Helvetica Neue"/>
              </a:rPr>
              <a:t>Partnering with companies – to purchase the good/service from a portfolio social enterprise and/or hire social enterprise graduates</a:t>
            </a:r>
          </a:p>
          <a:p>
            <a:pPr marL="285750" indent="-285750">
              <a:lnSpc>
                <a:spcPct val="150000"/>
              </a:lnSpc>
              <a:buClr>
                <a:schemeClr val="tx1"/>
              </a:buClr>
              <a:buSzPct val="150000"/>
              <a:buFont typeface="Arial"/>
              <a:buChar char="•"/>
            </a:pPr>
            <a:r>
              <a:rPr lang="en-US" sz="1800" dirty="0" smtClean="0">
                <a:latin typeface="Helvetica Neue"/>
                <a:cs typeface="Helvetica Neue"/>
              </a:rPr>
              <a:t>Part of a growing social enterprise sector with combined assets of more than $500M </a:t>
            </a:r>
          </a:p>
          <a:p>
            <a:pPr>
              <a:lnSpc>
                <a:spcPct val="150000"/>
              </a:lnSpc>
              <a:buClr>
                <a:schemeClr val="tx1"/>
              </a:buClr>
            </a:pPr>
            <a:endParaRPr lang="en-US" sz="1800" dirty="0">
              <a:latin typeface="Helvetica Neue"/>
              <a:cs typeface="Helvetica Neue"/>
            </a:endParaRPr>
          </a:p>
        </p:txBody>
      </p:sp>
      <p:sp>
        <p:nvSpPr>
          <p:cNvPr id="13" name="Title 12"/>
          <p:cNvSpPr>
            <a:spLocks noGrp="1"/>
          </p:cNvSpPr>
          <p:nvPr>
            <p:ph type="title"/>
          </p:nvPr>
        </p:nvSpPr>
        <p:spPr>
          <a:xfrm>
            <a:off x="-311285" y="1208662"/>
            <a:ext cx="8229600" cy="1143000"/>
          </a:xfrm>
        </p:spPr>
        <p:txBody>
          <a:bodyPr>
            <a:normAutofit fontScale="90000"/>
          </a:bodyPr>
          <a:lstStyle/>
          <a:p>
            <a:pPr lvl="0"/>
            <a:r>
              <a:rPr lang="en-US" sz="3600" b="1" dirty="0" smtClean="0">
                <a:solidFill>
                  <a:srgbClr val="000000"/>
                </a:solidFill>
                <a:latin typeface="Helvetica Neue"/>
                <a:cs typeface="Helvetica Neue"/>
              </a:rPr>
              <a:t>Strategy #3: Social Enterprise</a:t>
            </a:r>
            <a:br>
              <a:rPr lang="en-US" sz="3600" b="1" dirty="0" smtClean="0">
                <a:solidFill>
                  <a:srgbClr val="000000"/>
                </a:solidFill>
                <a:latin typeface="Helvetica Neue"/>
                <a:cs typeface="Helvetica Neue"/>
              </a:rPr>
            </a:br>
            <a:r>
              <a:rPr lang="en-US" sz="3600" b="1" dirty="0" smtClean="0">
                <a:solidFill>
                  <a:srgbClr val="0000FF"/>
                </a:solidFill>
                <a:latin typeface="Helvetica Neue"/>
                <a:cs typeface="Helvetica Neue"/>
              </a:rPr>
              <a:t>Roberts Enterprise Development Fund (REDF)</a:t>
            </a:r>
            <a:br>
              <a:rPr lang="en-US" sz="3600" b="1" dirty="0" smtClean="0">
                <a:solidFill>
                  <a:srgbClr val="0000FF"/>
                </a:solidFill>
                <a:latin typeface="Helvetica Neue"/>
                <a:cs typeface="Helvetica Neue"/>
              </a:rPr>
            </a:br>
            <a:r>
              <a:rPr lang="en-US" b="1" dirty="0" smtClean="0">
                <a:solidFill>
                  <a:srgbClr val="0000FF"/>
                </a:solidFill>
                <a:latin typeface="Helvetica Neue"/>
                <a:cs typeface="Helvetica Neue"/>
              </a:rPr>
              <a:t/>
            </a:r>
            <a:br>
              <a:rPr lang="en-US" b="1" dirty="0" smtClean="0">
                <a:solidFill>
                  <a:srgbClr val="0000FF"/>
                </a:solidFill>
                <a:latin typeface="Helvetica Neue"/>
                <a:cs typeface="Helvetica Neue"/>
              </a:rPr>
            </a:br>
            <a:endParaRPr lang="en-US" dirty="0"/>
          </a:p>
        </p:txBody>
      </p:sp>
    </p:spTree>
    <p:extLst>
      <p:ext uri="{BB962C8B-B14F-4D97-AF65-F5344CB8AC3E}">
        <p14:creationId xmlns:p14="http://schemas.microsoft.com/office/powerpoint/2010/main" val="14756355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b="1" dirty="0" smtClean="0">
                <a:latin typeface="Helvetica Neue"/>
                <a:cs typeface="Helvetica Neue"/>
              </a:rPr>
              <a:t>Strategy #4: Community Land Trust </a:t>
            </a:r>
            <a:r>
              <a:rPr lang="en-US" sz="2000" b="1" dirty="0" smtClean="0">
                <a:solidFill>
                  <a:srgbClr val="0000FF"/>
                </a:solidFill>
                <a:latin typeface="Helvetica Neue"/>
                <a:cs typeface="Helvetica Neue"/>
              </a:rPr>
              <a:t>Dudley Street Inc. </a:t>
            </a:r>
            <a:r>
              <a:rPr lang="en-US" sz="4000" b="1" dirty="0" smtClean="0">
                <a:solidFill>
                  <a:srgbClr val="0000FF"/>
                </a:solidFill>
                <a:latin typeface="Helvetica Neue"/>
                <a:cs typeface="Helvetica Neue"/>
              </a:rPr>
              <a:t/>
            </a:r>
            <a:br>
              <a:rPr lang="en-US" sz="4000" b="1" dirty="0" smtClean="0">
                <a:solidFill>
                  <a:srgbClr val="0000FF"/>
                </a:solidFill>
                <a:latin typeface="Helvetica Neue"/>
                <a:cs typeface="Helvetica Neue"/>
              </a:rPr>
            </a:br>
            <a:endParaRPr lang="en-US" dirty="0"/>
          </a:p>
        </p:txBody>
      </p:sp>
      <p:sp>
        <p:nvSpPr>
          <p:cNvPr id="9" name="Content Placeholder 8"/>
          <p:cNvSpPr>
            <a:spLocks noGrp="1"/>
          </p:cNvSpPr>
          <p:nvPr>
            <p:ph idx="1"/>
          </p:nvPr>
        </p:nvSpPr>
        <p:spPr>
          <a:xfrm>
            <a:off x="542636" y="1757501"/>
            <a:ext cx="8229600" cy="4525963"/>
          </a:xfrm>
        </p:spPr>
        <p:txBody>
          <a:bodyPr>
            <a:normAutofit fontScale="77500" lnSpcReduction="20000"/>
          </a:bodyPr>
          <a:lstStyle/>
          <a:p>
            <a:pPr marL="285750" indent="-285750">
              <a:lnSpc>
                <a:spcPct val="150000"/>
              </a:lnSpc>
              <a:buClr>
                <a:schemeClr val="tx1"/>
              </a:buClr>
              <a:buSzPct val="150000"/>
            </a:pPr>
            <a:r>
              <a:rPr lang="en-US" sz="2200" dirty="0" smtClean="0">
                <a:latin typeface="Helvetica Neue"/>
                <a:cs typeface="Helvetica Neue"/>
              </a:rPr>
              <a:t>Non-profit. Typical board: 1/3 residents, 1/3 non-resident members, and 1/3 public officials.</a:t>
            </a:r>
          </a:p>
          <a:p>
            <a:pPr marL="285750" indent="-285750">
              <a:lnSpc>
                <a:spcPct val="150000"/>
              </a:lnSpc>
              <a:buClr>
                <a:schemeClr val="tx1"/>
              </a:buClr>
              <a:buSzPct val="150000"/>
            </a:pPr>
            <a:r>
              <a:rPr lang="en-US" sz="2200" dirty="0" smtClean="0">
                <a:latin typeface="Helvetica Neue"/>
                <a:cs typeface="Helvetica Neue"/>
              </a:rPr>
              <a:t>Created as a way for the community residents to address vacant, abandoned properties in this neighborhood in Boston</a:t>
            </a:r>
          </a:p>
          <a:p>
            <a:pPr marL="285750" indent="-285750">
              <a:lnSpc>
                <a:spcPct val="150000"/>
              </a:lnSpc>
              <a:buClr>
                <a:schemeClr val="tx1"/>
              </a:buClr>
              <a:buSzPct val="150000"/>
            </a:pPr>
            <a:r>
              <a:rPr lang="en-US" sz="2200" dirty="0" smtClean="0">
                <a:latin typeface="Helvetica Neue"/>
                <a:cs typeface="Helvetica Neue"/>
              </a:rPr>
              <a:t>The organization owns the land with resident homeownership</a:t>
            </a:r>
          </a:p>
          <a:p>
            <a:pPr marL="285750" indent="-285750">
              <a:lnSpc>
                <a:spcPct val="150000"/>
              </a:lnSpc>
              <a:buClr>
                <a:schemeClr val="tx1"/>
              </a:buClr>
              <a:buSzPct val="150000"/>
            </a:pPr>
            <a:r>
              <a:rPr lang="en-US" sz="2200" dirty="0" smtClean="0">
                <a:latin typeface="Helvetica Neue"/>
                <a:cs typeface="Helvetica Neue"/>
              </a:rPr>
              <a:t>Not just housing — can be used commercially.</a:t>
            </a:r>
          </a:p>
          <a:p>
            <a:pPr marL="285750" indent="-285750">
              <a:lnSpc>
                <a:spcPct val="150000"/>
              </a:lnSpc>
              <a:buClr>
                <a:schemeClr val="tx1"/>
              </a:buClr>
              <a:buSzPct val="150000"/>
            </a:pPr>
            <a:r>
              <a:rPr lang="en-US" sz="2200" dirty="0" smtClean="0">
                <a:latin typeface="Helvetica Neue"/>
                <a:cs typeface="Helvetica Neue"/>
              </a:rPr>
              <a:t>All parties agree to ensure the long-term affordability of the properties, while the CLT owns the land in order to enforce that agreement</a:t>
            </a:r>
          </a:p>
          <a:p>
            <a:pPr marL="285750" indent="-285750">
              <a:lnSpc>
                <a:spcPct val="150000"/>
              </a:lnSpc>
              <a:buClr>
                <a:schemeClr val="tx1"/>
              </a:buClr>
              <a:buSzPct val="150000"/>
            </a:pPr>
            <a:r>
              <a:rPr lang="en-US" sz="2200" dirty="0" smtClean="0">
                <a:latin typeface="Helvetica Neue"/>
                <a:cs typeface="Helvetica Neue"/>
              </a:rPr>
              <a:t>Shared equity maintains </a:t>
            </a:r>
            <a:r>
              <a:rPr lang="ja-JP" altLang="en-US" sz="2200" smtClean="0">
                <a:latin typeface="Helvetica Neue"/>
                <a:cs typeface="Helvetica Neue"/>
              </a:rPr>
              <a:t>“</a:t>
            </a:r>
            <a:r>
              <a:rPr lang="en-US" sz="2200" dirty="0" smtClean="0">
                <a:latin typeface="Helvetica Neue"/>
                <a:cs typeface="Helvetica Neue"/>
              </a:rPr>
              <a:t>permanent affordability.</a:t>
            </a:r>
            <a:r>
              <a:rPr lang="ja-JP" altLang="en-US" sz="2200" smtClean="0">
                <a:latin typeface="Helvetica Neue"/>
                <a:cs typeface="Helvetica Neue"/>
              </a:rPr>
              <a:t>”</a:t>
            </a:r>
            <a:endParaRPr lang="en-US" sz="2200" dirty="0" smtClean="0">
              <a:latin typeface="Helvetica Neue"/>
              <a:cs typeface="Helvetica Neue"/>
            </a:endParaRPr>
          </a:p>
          <a:p>
            <a:pPr marL="285750" indent="-285750">
              <a:lnSpc>
                <a:spcPct val="150000"/>
              </a:lnSpc>
              <a:buClr>
                <a:schemeClr val="tx1"/>
              </a:buClr>
              <a:buSzPct val="150000"/>
            </a:pPr>
            <a:r>
              <a:rPr lang="en-US" sz="2200" b="1" dirty="0" smtClean="0">
                <a:latin typeface="Helvetica Neue"/>
                <a:cs typeface="Helvetica Neue"/>
              </a:rPr>
              <a:t>Very low foreclosure rates</a:t>
            </a:r>
            <a:r>
              <a:rPr lang="en-US" sz="2200" dirty="0" smtClean="0">
                <a:latin typeface="Helvetica Neue"/>
                <a:cs typeface="Helvetica Neue"/>
              </a:rPr>
              <a:t>: in 2009, CLT homes had a foreclosure rate of </a:t>
            </a:r>
            <a:r>
              <a:rPr lang="en-US" sz="2200" b="1" dirty="0" smtClean="0">
                <a:latin typeface="Helvetica Neue"/>
                <a:cs typeface="Helvetica Neue"/>
              </a:rPr>
              <a:t>0.56 percent</a:t>
            </a:r>
            <a:r>
              <a:rPr lang="en-US" sz="2200" dirty="0" smtClean="0">
                <a:latin typeface="Helvetica Neue"/>
                <a:cs typeface="Helvetica Neue"/>
              </a:rPr>
              <a:t> versus national </a:t>
            </a:r>
            <a:r>
              <a:rPr lang="ja-JP" altLang="en-US" sz="2200" smtClean="0">
                <a:latin typeface="Helvetica Neue"/>
                <a:cs typeface="Helvetica Neue"/>
              </a:rPr>
              <a:t>“</a:t>
            </a:r>
            <a:r>
              <a:rPr lang="en-US" sz="2200" dirty="0" smtClean="0">
                <a:latin typeface="Helvetica Neue"/>
                <a:cs typeface="Helvetica Neue"/>
              </a:rPr>
              <a:t>prime</a:t>
            </a:r>
            <a:r>
              <a:rPr lang="ja-JP" altLang="en-US" sz="2200" smtClean="0">
                <a:latin typeface="Helvetica Neue"/>
                <a:cs typeface="Helvetica Neue"/>
              </a:rPr>
              <a:t>”</a:t>
            </a:r>
            <a:r>
              <a:rPr lang="en-US" sz="2200" dirty="0" smtClean="0">
                <a:latin typeface="Helvetica Neue"/>
                <a:cs typeface="Helvetica Neue"/>
              </a:rPr>
              <a:t> loan average of 3.31 percent and subprime average of 15.58 percent.</a:t>
            </a:r>
          </a:p>
          <a:p>
            <a:endParaRPr lang="en-US" dirty="0"/>
          </a:p>
        </p:txBody>
      </p:sp>
      <p:pic>
        <p:nvPicPr>
          <p:cNvPr id="4" name="Picture 3" descr="DC PPT Templat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2" y="0"/>
            <a:ext cx="9138198" cy="6858000"/>
          </a:xfrm>
          <a:prstGeom prst="rect">
            <a:avLst/>
          </a:prstGeom>
        </p:spPr>
      </p:pic>
      <p:sp>
        <p:nvSpPr>
          <p:cNvPr id="5" name="TextBox 4"/>
          <p:cNvSpPr txBox="1"/>
          <p:nvPr/>
        </p:nvSpPr>
        <p:spPr>
          <a:xfrm>
            <a:off x="457200" y="463531"/>
            <a:ext cx="7042728" cy="954107"/>
          </a:xfrm>
          <a:prstGeom prst="rect">
            <a:avLst/>
          </a:prstGeom>
          <a:noFill/>
        </p:spPr>
        <p:txBody>
          <a:bodyPr wrap="square" rtlCol="0">
            <a:spAutoFit/>
          </a:bodyPr>
          <a:lstStyle/>
          <a:p>
            <a:r>
              <a:rPr lang="en-US" sz="2800" b="1" dirty="0" smtClean="0">
                <a:latin typeface="Helvetica Neue"/>
                <a:cs typeface="Helvetica Neue"/>
              </a:rPr>
              <a:t>Strategy #4: </a:t>
            </a:r>
            <a:r>
              <a:rPr lang="en-US" sz="2800" b="1" dirty="0">
                <a:latin typeface="Helvetica Neue"/>
                <a:cs typeface="Helvetica Neue"/>
              </a:rPr>
              <a:t>Community Land </a:t>
            </a:r>
            <a:r>
              <a:rPr lang="en-US" sz="2800" b="1" dirty="0" smtClean="0">
                <a:latin typeface="Helvetica Neue"/>
                <a:cs typeface="Helvetica Neue"/>
              </a:rPr>
              <a:t>Trust </a:t>
            </a:r>
            <a:r>
              <a:rPr lang="en-US" sz="2800" b="1" dirty="0" smtClean="0">
                <a:solidFill>
                  <a:srgbClr val="0000FF"/>
                </a:solidFill>
                <a:latin typeface="Helvetica Neue"/>
                <a:cs typeface="Helvetica Neue"/>
              </a:rPr>
              <a:t>Dudley Street Inc</a:t>
            </a:r>
            <a:r>
              <a:rPr lang="en-US" sz="2200" b="1" dirty="0" smtClean="0">
                <a:solidFill>
                  <a:srgbClr val="0000FF"/>
                </a:solidFill>
                <a:latin typeface="Helvetica Neue"/>
                <a:cs typeface="Helvetica Neue"/>
              </a:rPr>
              <a:t>. </a:t>
            </a:r>
            <a:endParaRPr lang="en-US" sz="2200" b="1" dirty="0">
              <a:solidFill>
                <a:srgbClr val="0000FF"/>
              </a:solidFill>
              <a:latin typeface="Helvetica Neue"/>
              <a:cs typeface="Helvetica Neue"/>
            </a:endParaRPr>
          </a:p>
        </p:txBody>
      </p:sp>
      <p:sp>
        <p:nvSpPr>
          <p:cNvPr id="7" name="Rectangle 6"/>
          <p:cNvSpPr/>
          <p:nvPr/>
        </p:nvSpPr>
        <p:spPr>
          <a:xfrm>
            <a:off x="457200" y="1547446"/>
            <a:ext cx="7977908" cy="5055230"/>
          </a:xfrm>
          <a:prstGeom prst="rect">
            <a:avLst/>
          </a:prstGeom>
        </p:spPr>
        <p:txBody>
          <a:bodyPr wrap="square">
            <a:spAutoFit/>
          </a:bodyPr>
          <a:lstStyle/>
          <a:p>
            <a:pPr marL="285750" indent="-285750">
              <a:lnSpc>
                <a:spcPct val="150000"/>
              </a:lnSpc>
              <a:buClr>
                <a:schemeClr val="tx1"/>
              </a:buClr>
              <a:buSzPct val="150000"/>
              <a:buFont typeface="Arial"/>
              <a:buChar char="•"/>
            </a:pPr>
            <a:r>
              <a:rPr lang="en-US" sz="1800" dirty="0">
                <a:latin typeface="Helvetica Neue"/>
                <a:cs typeface="Helvetica Neue"/>
              </a:rPr>
              <a:t>Non-profit. Typical board: 1/3 residents, 1/3 non-resident members, and 1/3 public officials</a:t>
            </a:r>
            <a:r>
              <a:rPr lang="en-US" sz="1800" dirty="0" smtClean="0">
                <a:latin typeface="Helvetica Neue"/>
                <a:cs typeface="Helvetica Neue"/>
              </a:rPr>
              <a:t>.</a:t>
            </a:r>
          </a:p>
          <a:p>
            <a:pPr marL="285750" indent="-285750">
              <a:lnSpc>
                <a:spcPct val="150000"/>
              </a:lnSpc>
              <a:buClr>
                <a:schemeClr val="tx1"/>
              </a:buClr>
              <a:buSzPct val="150000"/>
              <a:buFont typeface="Arial"/>
              <a:buChar char="•"/>
            </a:pPr>
            <a:r>
              <a:rPr lang="en-US" sz="1800" dirty="0" smtClean="0">
                <a:latin typeface="Helvetica Neue"/>
                <a:cs typeface="Helvetica Neue"/>
              </a:rPr>
              <a:t>Created as a way for the community residents to address vacant, abandoned properties in this neighborhood in Boston</a:t>
            </a:r>
            <a:endParaRPr lang="en-US" sz="1800" dirty="0">
              <a:latin typeface="Helvetica Neue"/>
              <a:cs typeface="Helvetica Neue"/>
            </a:endParaRPr>
          </a:p>
          <a:p>
            <a:pPr marL="285750" indent="-285750">
              <a:lnSpc>
                <a:spcPct val="150000"/>
              </a:lnSpc>
              <a:buClr>
                <a:schemeClr val="tx1"/>
              </a:buClr>
              <a:buSzPct val="150000"/>
              <a:buFont typeface="Arial"/>
              <a:buChar char="•"/>
            </a:pPr>
            <a:r>
              <a:rPr lang="en-US" sz="1800" dirty="0" smtClean="0">
                <a:latin typeface="Helvetica Neue"/>
                <a:cs typeface="Helvetica Neue"/>
              </a:rPr>
              <a:t>The organization owns the land with resident homeownership</a:t>
            </a:r>
          </a:p>
          <a:p>
            <a:pPr marL="285750" indent="-285750">
              <a:lnSpc>
                <a:spcPct val="150000"/>
              </a:lnSpc>
              <a:buClr>
                <a:schemeClr val="tx1"/>
              </a:buClr>
              <a:buSzPct val="150000"/>
              <a:buFont typeface="Arial"/>
              <a:buChar char="•"/>
            </a:pPr>
            <a:r>
              <a:rPr lang="en-US" sz="1800" dirty="0" smtClean="0">
                <a:latin typeface="Helvetica Neue"/>
                <a:cs typeface="Helvetica Neue"/>
              </a:rPr>
              <a:t>Not </a:t>
            </a:r>
            <a:r>
              <a:rPr lang="en-US" sz="1800" dirty="0">
                <a:latin typeface="Helvetica Neue"/>
                <a:cs typeface="Helvetica Neue"/>
              </a:rPr>
              <a:t>just housing — can be used commercially.</a:t>
            </a:r>
          </a:p>
          <a:p>
            <a:pPr marL="285750" indent="-285750">
              <a:lnSpc>
                <a:spcPct val="150000"/>
              </a:lnSpc>
              <a:buClr>
                <a:schemeClr val="tx1"/>
              </a:buClr>
              <a:buSzPct val="150000"/>
              <a:buFont typeface="Arial"/>
              <a:buChar char="•"/>
            </a:pPr>
            <a:r>
              <a:rPr lang="en-US" sz="1800" dirty="0" smtClean="0">
                <a:latin typeface="Helvetica Neue"/>
                <a:cs typeface="Helvetica Neue"/>
              </a:rPr>
              <a:t>All parties agree to ensure the long-term affordability of the properties, while the CLT owns the land in order to enforce that agreement</a:t>
            </a:r>
            <a:endParaRPr lang="en-US" sz="1800" dirty="0">
              <a:latin typeface="Helvetica Neue"/>
              <a:cs typeface="Helvetica Neue"/>
            </a:endParaRPr>
          </a:p>
          <a:p>
            <a:pPr marL="285750" indent="-285750">
              <a:lnSpc>
                <a:spcPct val="150000"/>
              </a:lnSpc>
              <a:buClr>
                <a:schemeClr val="tx1"/>
              </a:buClr>
              <a:buSzPct val="150000"/>
              <a:buFont typeface="Arial"/>
              <a:buChar char="•"/>
            </a:pPr>
            <a:r>
              <a:rPr lang="en-US" sz="1800" dirty="0">
                <a:latin typeface="Helvetica Neue"/>
                <a:cs typeface="Helvetica Neue"/>
              </a:rPr>
              <a:t>Shared equity maintains </a:t>
            </a:r>
            <a:r>
              <a:rPr lang="ja-JP" altLang="en-US" sz="1800" dirty="0">
                <a:latin typeface="Helvetica Neue"/>
                <a:cs typeface="Helvetica Neue"/>
              </a:rPr>
              <a:t>“</a:t>
            </a:r>
            <a:r>
              <a:rPr lang="en-US" sz="1800" dirty="0">
                <a:latin typeface="Helvetica Neue"/>
                <a:cs typeface="Helvetica Neue"/>
              </a:rPr>
              <a:t>permanent affordability.</a:t>
            </a:r>
            <a:r>
              <a:rPr lang="ja-JP" altLang="en-US" sz="1800" dirty="0">
                <a:latin typeface="Helvetica Neue"/>
                <a:cs typeface="Helvetica Neue"/>
              </a:rPr>
              <a:t>”</a:t>
            </a:r>
            <a:endParaRPr lang="en-US" sz="1800" dirty="0">
              <a:latin typeface="Helvetica Neue"/>
              <a:cs typeface="Helvetica Neue"/>
            </a:endParaRPr>
          </a:p>
          <a:p>
            <a:pPr marL="285750" indent="-285750">
              <a:lnSpc>
                <a:spcPct val="150000"/>
              </a:lnSpc>
              <a:buClr>
                <a:schemeClr val="tx1"/>
              </a:buClr>
              <a:buSzPct val="150000"/>
              <a:buFont typeface="Arial"/>
              <a:buChar char="•"/>
            </a:pPr>
            <a:r>
              <a:rPr lang="en-US" sz="1800" b="1" dirty="0" smtClean="0">
                <a:latin typeface="Helvetica Neue"/>
                <a:cs typeface="Helvetica Neue"/>
              </a:rPr>
              <a:t>Very </a:t>
            </a:r>
            <a:r>
              <a:rPr lang="en-US" sz="1800" b="1" dirty="0">
                <a:latin typeface="Helvetica Neue"/>
                <a:cs typeface="Helvetica Neue"/>
              </a:rPr>
              <a:t>low foreclosure rates</a:t>
            </a:r>
            <a:r>
              <a:rPr lang="en-US" sz="1800" dirty="0">
                <a:latin typeface="Helvetica Neue"/>
                <a:cs typeface="Helvetica Neue"/>
              </a:rPr>
              <a:t>: in 2009, CLT homes had a foreclosure rate of </a:t>
            </a:r>
            <a:r>
              <a:rPr lang="en-US" sz="1800" b="1" dirty="0">
                <a:latin typeface="Helvetica Neue"/>
                <a:cs typeface="Helvetica Neue"/>
              </a:rPr>
              <a:t>0.56 percent</a:t>
            </a:r>
            <a:r>
              <a:rPr lang="en-US" sz="1800" dirty="0">
                <a:latin typeface="Helvetica Neue"/>
                <a:cs typeface="Helvetica Neue"/>
              </a:rPr>
              <a:t> versus national </a:t>
            </a:r>
            <a:r>
              <a:rPr lang="ja-JP" altLang="en-US" sz="1800" dirty="0">
                <a:latin typeface="Helvetica Neue"/>
                <a:cs typeface="Helvetica Neue"/>
              </a:rPr>
              <a:t>“</a:t>
            </a:r>
            <a:r>
              <a:rPr lang="en-US" sz="1800" dirty="0">
                <a:latin typeface="Helvetica Neue"/>
                <a:cs typeface="Helvetica Neue"/>
              </a:rPr>
              <a:t>prime</a:t>
            </a:r>
            <a:r>
              <a:rPr lang="ja-JP" altLang="en-US" sz="1800" dirty="0">
                <a:latin typeface="Helvetica Neue"/>
                <a:cs typeface="Helvetica Neue"/>
              </a:rPr>
              <a:t>”</a:t>
            </a:r>
            <a:r>
              <a:rPr lang="en-US" sz="1800" dirty="0">
                <a:latin typeface="Helvetica Neue"/>
                <a:cs typeface="Helvetica Neue"/>
              </a:rPr>
              <a:t> loan average of 3.31 percent and subprime average of 15.58 percent.</a:t>
            </a:r>
          </a:p>
        </p:txBody>
      </p:sp>
    </p:spTree>
    <p:extLst>
      <p:ext uri="{BB962C8B-B14F-4D97-AF65-F5344CB8AC3E}">
        <p14:creationId xmlns:p14="http://schemas.microsoft.com/office/powerpoint/2010/main" val="13459200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1219200"/>
            <a:ext cx="3124200" cy="5334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19"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pic>
        <p:nvPicPr>
          <p:cNvPr id="34820" name="Picture 7" descr="Installing sola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1905000"/>
            <a:ext cx="2438400" cy="1524000"/>
          </a:xfrm>
          <a:prstGeom prst="rect">
            <a:avLst/>
          </a:prstGeom>
          <a:noFill/>
          <a:ln w="9525">
            <a:noFill/>
            <a:miter lim="800000"/>
            <a:headEnd/>
            <a:tailEnd/>
          </a:ln>
        </p:spPr>
      </p:pic>
      <p:pic>
        <p:nvPicPr>
          <p:cNvPr id="34821" name="Picture 10" descr="Installing sola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0400" y="3478213"/>
            <a:ext cx="2438400" cy="1627187"/>
          </a:xfrm>
          <a:prstGeom prst="rect">
            <a:avLst/>
          </a:prstGeom>
          <a:noFill/>
          <a:ln w="9525">
            <a:noFill/>
            <a:miter lim="800000"/>
            <a:headEnd/>
            <a:tailEnd/>
          </a:ln>
        </p:spPr>
      </p:pic>
      <p:pic>
        <p:nvPicPr>
          <p:cNvPr id="34822" name="Picture 9" descr="Cleveland Clinic  Health Space Solar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0" y="5181600"/>
            <a:ext cx="2438400" cy="1627188"/>
          </a:xfrm>
          <a:prstGeom prst="rect">
            <a:avLst/>
          </a:prstGeom>
          <a:noFill/>
          <a:ln w="9525">
            <a:noFill/>
            <a:miter lim="800000"/>
            <a:headEnd/>
            <a:tailEnd/>
          </a:ln>
        </p:spPr>
      </p:pic>
      <p:pic>
        <p:nvPicPr>
          <p:cNvPr id="34823" name="Picture 11" descr="Green City Growers Cooperativ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0" y="1219200"/>
            <a:ext cx="3048000" cy="573088"/>
          </a:xfrm>
          <a:prstGeom prst="rect">
            <a:avLst/>
          </a:prstGeom>
          <a:noFill/>
          <a:ln w="9525">
            <a:noFill/>
            <a:miter lim="800000"/>
            <a:headEnd/>
            <a:tailEnd/>
          </a:ln>
        </p:spPr>
      </p:pic>
      <p:pic>
        <p:nvPicPr>
          <p:cNvPr id="34824" name="Picture 24" descr="Evergreen Cooperativ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95600" y="90488"/>
            <a:ext cx="3124200" cy="850900"/>
          </a:xfrm>
          <a:prstGeom prst="rect">
            <a:avLst/>
          </a:prstGeom>
          <a:noFill/>
          <a:ln w="9525">
            <a:noFill/>
            <a:miter lim="800000"/>
            <a:headEnd/>
            <a:tailEnd/>
          </a:ln>
        </p:spPr>
      </p:pic>
      <p:pic>
        <p:nvPicPr>
          <p:cNvPr id="34825" name="Picture 11" descr="Evergreen Cooperative Laundry"/>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8600" y="1219200"/>
            <a:ext cx="2419350" cy="617538"/>
          </a:xfrm>
          <a:prstGeom prst="rect">
            <a:avLst/>
          </a:prstGeom>
          <a:noFill/>
          <a:ln w="9525">
            <a:noFill/>
            <a:miter lim="800000"/>
            <a:headEnd/>
            <a:tailEnd/>
          </a:ln>
        </p:spPr>
      </p:pic>
      <p:pic>
        <p:nvPicPr>
          <p:cNvPr id="34826" name="Picture 2" descr="Greenhouse - gable wall detai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354763" y="4038600"/>
            <a:ext cx="2560637" cy="2590800"/>
          </a:xfrm>
          <a:prstGeom prst="rect">
            <a:avLst/>
          </a:prstGeom>
          <a:noFill/>
          <a:ln w="9525">
            <a:noFill/>
            <a:miter lim="800000"/>
            <a:headEnd/>
            <a:tailEnd/>
          </a:ln>
        </p:spPr>
      </p:pic>
      <p:pic>
        <p:nvPicPr>
          <p:cNvPr id="34827" name="Picture 10" descr="Evergreen Laundry"/>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4800" y="1905000"/>
            <a:ext cx="2438400" cy="1828800"/>
          </a:xfrm>
          <a:prstGeom prst="rect">
            <a:avLst/>
          </a:prstGeom>
          <a:noFill/>
          <a:ln w="9525">
            <a:noFill/>
            <a:miter lim="800000"/>
            <a:headEnd/>
            <a:tailEnd/>
          </a:ln>
        </p:spPr>
      </p:pic>
      <p:pic>
        <p:nvPicPr>
          <p:cNvPr id="34828" name="Picture 9" descr="Evergreen Laundry"/>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4800" y="3886200"/>
            <a:ext cx="2438400" cy="1828800"/>
          </a:xfrm>
          <a:prstGeom prst="rect">
            <a:avLst/>
          </a:prstGeom>
          <a:noFill/>
          <a:ln w="9525">
            <a:noFill/>
            <a:miter lim="800000"/>
            <a:headEnd/>
            <a:tailEnd/>
          </a:ln>
        </p:spPr>
      </p:pic>
      <p:pic>
        <p:nvPicPr>
          <p:cNvPr id="34829" name="Picture 13" descr="Hydroponic lettuce is grown in an acre of greenhouse troughs- posters&#10;&#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248400" y="2057400"/>
            <a:ext cx="2743200" cy="1776413"/>
          </a:xfrm>
          <a:prstGeom prst="rect">
            <a:avLst/>
          </a:prstGeom>
          <a:noFill/>
          <a:ln w="9525">
            <a:noFill/>
            <a:miter lim="800000"/>
            <a:headEnd/>
            <a:tailEnd/>
          </a:ln>
        </p:spPr>
      </p:pic>
      <p:sp>
        <p:nvSpPr>
          <p:cNvPr id="4" name="Rectangle 3"/>
          <p:cNvSpPr/>
          <p:nvPr/>
        </p:nvSpPr>
        <p:spPr>
          <a:xfrm>
            <a:off x="3048000" y="1219200"/>
            <a:ext cx="2819400" cy="5334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31" name="Picture 1" descr="Evergreen Energy Solutions"/>
          <p:cNvPicPr>
            <a:picLocks noChangeAspect="1"/>
          </p:cNvPicPr>
          <p:nvPr/>
        </p:nvPicPr>
        <p:blipFill>
          <a:blip r:embed="rId13"/>
          <a:srcRect/>
          <a:stretch>
            <a:fillRect/>
          </a:stretch>
        </p:blipFill>
        <p:spPr bwMode="auto">
          <a:xfrm>
            <a:off x="3124200" y="1219200"/>
            <a:ext cx="2667000" cy="563563"/>
          </a:xfrm>
          <a:prstGeom prst="rect">
            <a:avLst/>
          </a:prstGeom>
          <a:noFill/>
          <a:ln w="9525">
            <a:noFill/>
            <a:miter lim="800000"/>
            <a:headEnd/>
            <a:tailEnd/>
          </a:ln>
        </p:spPr>
      </p:pic>
      <p:pic>
        <p:nvPicPr>
          <p:cNvPr id="34832"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2075" y="6089650"/>
            <a:ext cx="885825" cy="692150"/>
          </a:xfrm>
          <a:prstGeom prst="rect">
            <a:avLst/>
          </a:prstGeom>
          <a:noFill/>
          <a:ln w="9525">
            <a:noFill/>
            <a:miter lim="800000"/>
            <a:headEnd/>
            <a:tailEnd/>
          </a:ln>
        </p:spPr>
      </p:pic>
      <p:pic>
        <p:nvPicPr>
          <p:cNvPr id="34833" name="Picture 7"/>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2075" y="6080125"/>
            <a:ext cx="898525" cy="70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34" name="Shape 34"/>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dirty="0"/>
          </a:p>
        </p:txBody>
      </p:sp>
      <p:sp>
        <p:nvSpPr>
          <p:cNvPr id="35" name="Shape 35" descr="One of the best-known examples is the 85,000-person Mondragón cooperative network in the Basque region of Spain, which has 32.5 billion in assets across a network of companies that include retail (a major grocery chain), manufacturing, financial services and education. &#10;Here we see the Danobat group, which includes aerospace and automotive production and wind power.&#10;"/>
          <p:cNvSpPr/>
          <p:nvPr/>
        </p:nvSpPr>
        <p:spPr>
          <a:xfrm>
            <a:off x="-566323" y="5253"/>
            <a:ext cx="10276647" cy="6847493"/>
          </a:xfrm>
          <a:prstGeom prst="rect">
            <a:avLst/>
          </a:prstGeom>
          <a:blipFill>
            <a:blip r:embed="rId3"/>
            <a:stretch>
              <a:fillRect/>
            </a:stretch>
          </a:blipFill>
          <a:ln>
            <a:noFill/>
          </a:ln>
        </p:spPr>
      </p:sp>
      <p:sp>
        <p:nvSpPr>
          <p:cNvPr id="36" name="Shape 36"/>
          <p:cNvSpPr/>
          <p:nvPr/>
        </p:nvSpPr>
        <p:spPr>
          <a:xfrm>
            <a:off x="-475000" y="5383990"/>
            <a:ext cx="5269199" cy="1297500"/>
          </a:xfrm>
          <a:prstGeom prst="rect">
            <a:avLst/>
          </a:prstGeom>
          <a:solidFill>
            <a:srgbClr val="434343"/>
          </a:solidFill>
          <a:ln>
            <a:noFill/>
          </a:ln>
        </p:spPr>
        <p:txBody>
          <a:bodyPr lIns="91425" tIns="91425" rIns="91425" bIns="91425" anchor="ctr" anchorCtr="0">
            <a:noAutofit/>
          </a:bodyPr>
          <a:lstStyle/>
          <a:p>
            <a:endParaRPr/>
          </a:p>
        </p:txBody>
      </p:sp>
      <p:sp>
        <p:nvSpPr>
          <p:cNvPr id="37" name="Shape 37"/>
          <p:cNvSpPr txBox="1"/>
          <p:nvPr/>
        </p:nvSpPr>
        <p:spPr>
          <a:xfrm>
            <a:off x="155150" y="5367190"/>
            <a:ext cx="4397100" cy="1331099"/>
          </a:xfrm>
          <a:prstGeom prst="rect">
            <a:avLst/>
          </a:prstGeom>
        </p:spPr>
        <p:txBody>
          <a:bodyPr lIns="91425" tIns="91425" rIns="91425" bIns="91425" anchor="ctr" anchorCtr="0">
            <a:noAutofit/>
          </a:bodyPr>
          <a:lstStyle/>
          <a:p>
            <a:pPr lvl="0" algn="ctr" rtl="0">
              <a:lnSpc>
                <a:spcPct val="115000"/>
              </a:lnSpc>
              <a:buNone/>
            </a:pPr>
            <a:r>
              <a:rPr lang="en" sz="3600" u="sng" dirty="0">
                <a:solidFill>
                  <a:schemeClr val="lt1"/>
                </a:solidFill>
                <a:latin typeface="Open Sans"/>
                <a:ea typeface="Open Sans"/>
                <a:cs typeface="Open Sans"/>
                <a:sym typeface="Open Sans"/>
              </a:rPr>
              <a:t>MONDRAGÓN</a:t>
            </a:r>
          </a:p>
          <a:p>
            <a:pPr lvl="0" algn="ctr" rtl="0">
              <a:buNone/>
            </a:pPr>
            <a:r>
              <a:rPr lang="en" sz="2400" dirty="0">
                <a:solidFill>
                  <a:schemeClr val="lt1"/>
                </a:solidFill>
                <a:latin typeface="Open Sans"/>
                <a:ea typeface="Open Sans"/>
                <a:cs typeface="Open Sans"/>
                <a:sym typeface="Open Sans"/>
              </a:rPr>
              <a:t>100+ networked cooperatives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622300" y="571500"/>
            <a:ext cx="8305800" cy="838200"/>
          </a:xfrm>
        </p:spPr>
        <p:txBody>
          <a:bodyPr/>
          <a:lstStyle/>
          <a:p>
            <a:r>
              <a:rPr lang="en-US" sz="2800" b="1" dirty="0">
                <a:solidFill>
                  <a:srgbClr val="0000FF"/>
                </a:solidFill>
                <a:latin typeface="Tahoma" charset="0"/>
              </a:rPr>
              <a:t>The Emerging Community Wealth Economy</a:t>
            </a:r>
            <a:endParaRPr lang="en-US" sz="3200" dirty="0">
              <a:solidFill>
                <a:srgbClr val="0000FF"/>
              </a:solidFill>
            </a:endParaRPr>
          </a:p>
        </p:txBody>
      </p:sp>
      <p:graphicFrame>
        <p:nvGraphicFramePr>
          <p:cNvPr id="484425" name="Group 73"/>
          <p:cNvGraphicFramePr>
            <a:graphicFrameLocks noGrp="1"/>
          </p:cNvGraphicFramePr>
          <p:nvPr/>
        </p:nvGraphicFramePr>
        <p:xfrm>
          <a:off x="647700" y="1401763"/>
          <a:ext cx="8077200" cy="5179062"/>
        </p:xfrm>
        <a:graphic>
          <a:graphicData uri="http://schemas.openxmlformats.org/drawingml/2006/table">
            <a:tbl>
              <a:tblPr/>
              <a:tblGrid>
                <a:gridCol w="2514600"/>
                <a:gridCol w="2600325"/>
                <a:gridCol w="2962275"/>
              </a:tblGrid>
              <a:tr h="173038">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1" i="0" u="none" strike="noStrike" cap="none" normalizeH="0" baseline="0" dirty="0">
                          <a:ln>
                            <a:noFill/>
                          </a:ln>
                          <a:solidFill>
                            <a:schemeClr val="tx1"/>
                          </a:solidFill>
                          <a:effectLst/>
                          <a:latin typeface="Tahoma" charset="0"/>
                          <a:ea typeface="ＭＳ Ｐゴシック" charset="0"/>
                        </a:rPr>
                        <a:t>Institutional Form</a:t>
                      </a:r>
                      <a:endParaRPr kumimoji="0" lang="en-US" sz="1200" b="0" i="0" u="none" strike="noStrike" cap="none" normalizeH="0" baseline="0" dirty="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1" i="0" u="none" strike="noStrike" cap="none" normalizeH="0" baseline="0">
                          <a:ln>
                            <a:noFill/>
                          </a:ln>
                          <a:solidFill>
                            <a:schemeClr val="tx1"/>
                          </a:solidFill>
                          <a:effectLst/>
                          <a:latin typeface="Tahoma" charset="0"/>
                          <a:ea typeface="ＭＳ Ｐゴシック" charset="0"/>
                        </a:rPr>
                        <a:t>Number of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1" i="0" u="none" strike="noStrike" cap="none" normalizeH="0" baseline="0">
                          <a:ln>
                            <a:noFill/>
                          </a:ln>
                          <a:solidFill>
                            <a:schemeClr val="tx1"/>
                          </a:solidFill>
                          <a:effectLst/>
                          <a:latin typeface="Tahoma" charset="0"/>
                          <a:ea typeface="ＭＳ Ｐゴシック" charset="0"/>
                        </a:rPr>
                        <a:t>Estimated Assets</a:t>
                      </a:r>
                      <a:endParaRPr kumimoji="0" lang="en-US" sz="12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CDCs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4,600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At least $2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Nonprofit Social Enterprise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More than $500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CDFIs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$25.8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ESOPs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11,400 with 13.4 million members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$922.5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Cooperatives and Credit Unions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29,285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$3.126 trillion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Community Land Trusts (CLTs)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About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dirty="0">
                          <a:ln>
                            <a:noFill/>
                          </a:ln>
                          <a:solidFill>
                            <a:schemeClr val="tx1"/>
                          </a:solidFill>
                          <a:effectLst/>
                          <a:latin typeface="Tahoma" charset="0"/>
                          <a:ea typeface="ＭＳ Ｐゴシック" charset="0"/>
                        </a:rPr>
                        <a:t>Approximately $500 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Municipal Enterprise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25,000 (including 2,000 utilities)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At least $80 billion (public power alone)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Public pensions (economically targeted investments)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Used in some form by about half of all state pension funds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About $60 billion (2% of total state and local public pension dollars)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Universities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About 4,000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Endowment assets alone are $411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Nonprofit hospitals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About 3,000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$600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Foundations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About 66,000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$650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IDAs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About 500 (86,000 savers)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$550 million</a:t>
                      </a:r>
                      <a:r>
                        <a:rPr kumimoji="0" lang="en-US" sz="1200" b="1" i="0" u="none" strike="noStrike" cap="none" normalizeH="0" baseline="0">
                          <a:ln>
                            <a:noFill/>
                          </a:ln>
                          <a:solidFill>
                            <a:schemeClr val="tx1"/>
                          </a:solidFill>
                          <a:effectLst/>
                          <a:latin typeface="Tahoma" charset="0"/>
                          <a:ea typeface="ＭＳ Ｐゴシック" charset="0"/>
                        </a:rPr>
                        <a:t> </a:t>
                      </a:r>
                      <a:endParaRPr kumimoji="0" lang="en-US" sz="12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Micro-enterprise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About 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0" i="0" u="none" strike="noStrike" cap="none" normalizeH="0" baseline="0">
                          <a:ln>
                            <a:noFill/>
                          </a:ln>
                          <a:solidFill>
                            <a:schemeClr val="tx1"/>
                          </a:solidFill>
                          <a:effectLst/>
                          <a:latin typeface="Tahoma" charset="0"/>
                          <a:ea typeface="ＭＳ Ｐゴシック" charset="0"/>
                        </a:rPr>
                        <a:t>$1.5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1" i="0" u="none" strike="noStrike" cap="none" normalizeH="0" baseline="0">
                          <a:ln>
                            <a:noFill/>
                          </a:ln>
                          <a:solidFill>
                            <a:schemeClr val="tx1"/>
                          </a:solidFill>
                          <a:effectLst/>
                          <a:latin typeface="Tahoma" charset="0"/>
                          <a:ea typeface="ＭＳ Ｐゴシック" charset="0"/>
                        </a:rPr>
                        <a:t>Approximate Total</a:t>
                      </a:r>
                      <a:endParaRPr kumimoji="0" lang="en-US" sz="12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1" i="0" u="none" strike="noStrike" cap="none" normalizeH="0" baseline="0">
                          <a:ln>
                            <a:noFill/>
                          </a:ln>
                          <a:solidFill>
                            <a:schemeClr val="tx1"/>
                          </a:solidFill>
                          <a:effectLst/>
                          <a:latin typeface="Tahoma" charset="0"/>
                          <a:ea typeface="ＭＳ Ｐゴシック" charset="0"/>
                        </a:rPr>
                        <a:t>Over 140,000</a:t>
                      </a:r>
                      <a:endParaRPr kumimoji="0" lang="en-US" sz="1200" b="0" i="0" u="none" strike="noStrike" cap="none" normalizeH="0" baseline="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20000"/>
                        </a:spcBef>
                        <a:spcAft>
                          <a:spcPct val="0"/>
                        </a:spcAft>
                        <a:buClr>
                          <a:srgbClr val="006598"/>
                        </a:buClr>
                        <a:buSzPct val="60000"/>
                        <a:buFont typeface="Wingdings" charset="0"/>
                        <a:buNone/>
                        <a:tabLst/>
                      </a:pPr>
                      <a:r>
                        <a:rPr kumimoji="0" lang="en-US" sz="1200" b="1" i="0" u="none" strike="noStrike" cap="none" normalizeH="0" baseline="0" dirty="0">
                          <a:ln>
                            <a:noFill/>
                          </a:ln>
                          <a:solidFill>
                            <a:schemeClr val="tx1"/>
                          </a:solidFill>
                          <a:effectLst/>
                          <a:latin typeface="Tahoma" charset="0"/>
                          <a:ea typeface="ＭＳ Ｐゴシック" charset="0"/>
                        </a:rPr>
                        <a:t>More than $5 trillion in assets</a:t>
                      </a:r>
                      <a:endParaRPr kumimoji="0" lang="en-US" sz="12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endParaRPr lang="en-US" dirty="0" smtClean="0"/>
          </a:p>
          <a:p>
            <a:pPr>
              <a:buNone/>
            </a:pPr>
            <a:endParaRPr lang="en-US" dirty="0" smtClean="0"/>
          </a:p>
          <a:p>
            <a:pPr algn="ctr">
              <a:buNone/>
            </a:pPr>
            <a:endParaRPr lang="en-US" b="1" dirty="0" smtClean="0"/>
          </a:p>
          <a:p>
            <a:pPr algn="ctr">
              <a:buNone/>
            </a:pPr>
            <a:endParaRPr lang="en-US" b="1" dirty="0" smtClean="0"/>
          </a:p>
          <a:p>
            <a:pPr algn="ctr">
              <a:buNone/>
            </a:pPr>
            <a:r>
              <a:rPr lang="en-US" b="1" dirty="0" smtClean="0"/>
              <a:t>For more information:</a:t>
            </a:r>
          </a:p>
          <a:p>
            <a:pPr algn="ctr">
              <a:buNone/>
            </a:pPr>
            <a:r>
              <a:rPr lang="en-US" dirty="0" smtClean="0">
                <a:hlinkClick r:id="rId2"/>
              </a:rPr>
              <a:t>www.Community-Wealth.org</a:t>
            </a:r>
            <a:endParaRPr lang="en-US" dirty="0" smtClean="0"/>
          </a:p>
          <a:p>
            <a:pPr algn="ctr">
              <a:buNone/>
            </a:pPr>
            <a:r>
              <a:rPr lang="en-US" dirty="0" smtClean="0">
                <a:hlinkClick r:id="rId3"/>
              </a:rPr>
              <a:t>thoward1@umd.edu</a:t>
            </a:r>
            <a:endParaRPr lang="en-US" dirty="0" smtClean="0"/>
          </a:p>
          <a:p>
            <a:pPr algn="ctr">
              <a:buNone/>
            </a:pPr>
            <a:endParaRPr lang="en-US" dirty="0" smtClean="0"/>
          </a:p>
          <a:p>
            <a:pPr>
              <a:buNone/>
            </a:pPr>
            <a:endParaRPr lang="en-US" dirty="0"/>
          </a:p>
        </p:txBody>
      </p:sp>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767" y="1600200"/>
            <a:ext cx="4203700" cy="76867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5" descr="Bar Graph depicting Wealth Inequality in the U.S. measured by net worth in trillions. It shows the Top 400 individuals have a net worth of $1.27 trillion and the bottom 185 million individuals have a net worth of $1.22 trillion."/>
          <p:cNvGraphicFramePr>
            <a:graphicFrameLocks/>
          </p:cNvGraphicFramePr>
          <p:nvPr>
            <p:extLst>
              <p:ext uri="{D42A27DB-BD31-4B8C-83A1-F6EECF244321}">
                <p14:modId xmlns:p14="http://schemas.microsoft.com/office/powerpoint/2010/main" val="704837496"/>
              </p:ext>
            </p:extLst>
          </p:nvPr>
        </p:nvGraphicFramePr>
        <p:xfrm>
          <a:off x="1512888" y="1212850"/>
          <a:ext cx="6259512" cy="4038600"/>
        </p:xfrm>
        <a:graphic>
          <a:graphicData uri="http://schemas.openxmlformats.org/presentationml/2006/ole">
            <mc:AlternateContent xmlns:mc="http://schemas.openxmlformats.org/markup-compatibility/2006">
              <mc:Choice xmlns:v="urn:schemas-microsoft-com:vml" Requires="v">
                <p:oleObj spid="_x0000_s16389" name="Chart" r:id="rId5" imgW="6121400" imgH="3886200" progId="Excel.Sheet.8">
                  <p:embed/>
                </p:oleObj>
              </mc:Choice>
              <mc:Fallback>
                <p:oleObj name="Chart" r:id="rId5" imgW="6121400" imgH="3886200" progId="Excel.Sheet.8">
                  <p:embed/>
                  <p:pic>
                    <p:nvPicPr>
                      <p:cNvPr id="0" name="Picture 4" descr="Bar Graph depicting Wealth Inequality in the U.S. measured by net worth in trillions. It shows the Top 400 individuals have a net worth of $1.27 trillion and the bottom 185 million individuals have a net worth of $1.22 trillion."/>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888" y="1212850"/>
                        <a:ext cx="6259512"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3" name="TextBox 7"/>
          <p:cNvSpPr txBox="1">
            <a:spLocks noChangeArrowheads="1"/>
          </p:cNvSpPr>
          <p:nvPr/>
        </p:nvSpPr>
        <p:spPr bwMode="auto">
          <a:xfrm>
            <a:off x="1066800" y="5562600"/>
            <a:ext cx="6934200" cy="822325"/>
          </a:xfrm>
          <a:prstGeom prst="rect">
            <a:avLst/>
          </a:prstGeom>
          <a:noFill/>
          <a:ln w="9525">
            <a:noFill/>
            <a:miter lim="800000"/>
            <a:headEnd/>
            <a:tailEnd/>
          </a:ln>
        </p:spPr>
        <p:txBody>
          <a:bodyPr>
            <a:prstTxWarp prst="textNoShape">
              <a:avLst/>
            </a:prstTxWarp>
            <a:spAutoFit/>
          </a:bodyPr>
          <a:lstStyle/>
          <a:p>
            <a:pPr algn="ctr"/>
            <a:r>
              <a:rPr lang="en-US" sz="1200">
                <a:solidFill>
                  <a:srgbClr val="000000"/>
                </a:solidFill>
                <a:latin typeface="Calibri" charset="0"/>
              </a:rPr>
              <a:t>Sources—Edward N. Wolff, Recent Trends in Household Wealth in the United States, Levy Economics Institute, March 2010; Politifact, “Michael Moore Says 400 Americans Have More Wealth than Half of All Americans Combined,” </a:t>
            </a:r>
            <a:r>
              <a:rPr lang="en-US" sz="1200">
                <a:solidFill>
                  <a:srgbClr val="000000"/>
                </a:solidFill>
                <a:latin typeface="Calibri" charset="0"/>
                <a:hlinkClick r:id=""/>
              </a:rPr>
              <a:t>http://www.politifact.com/wisconsin/statements/2011/mar/10/michael-moore/michael-moore-says-400-americans-have-more-wealth-/</a:t>
            </a:r>
            <a:r>
              <a:rPr lang="en-US" sz="1200">
                <a:solidFill>
                  <a:srgbClr val="000000"/>
                </a:solidFill>
                <a:latin typeface="Calibri" charset="0"/>
              </a:rPr>
              <a:t> </a:t>
            </a:r>
          </a:p>
        </p:txBody>
      </p:sp>
      <p:pic>
        <p:nvPicPr>
          <p:cNvPr id="20485"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075" y="6089650"/>
            <a:ext cx="885825" cy="692150"/>
          </a:xfrm>
          <a:prstGeom prst="rect">
            <a:avLst/>
          </a:prstGeom>
          <a:noFill/>
          <a:ln w="9525">
            <a:noFill/>
            <a:miter lim="800000"/>
            <a:headEnd/>
            <a:tailEnd/>
          </a:ln>
        </p:spPr>
      </p:pic>
      <p:sp>
        <p:nvSpPr>
          <p:cNvPr id="6" name="Title 5"/>
          <p:cNvSpPr>
            <a:spLocks noGrp="1"/>
          </p:cNvSpPr>
          <p:nvPr>
            <p:ph type="ctrTitle"/>
          </p:nvPr>
        </p:nvSpPr>
        <p:spPr>
          <a:xfrm>
            <a:off x="413425" y="262647"/>
            <a:ext cx="7772400" cy="860898"/>
          </a:xfrm>
        </p:spPr>
        <p:txBody>
          <a:bodyPr>
            <a:normAutofit/>
          </a:bodyPr>
          <a:lstStyle/>
          <a:p>
            <a:pPr rtl="0" eaLnBrk="1" latinLnBrk="0" hangingPunct="1"/>
            <a:r>
              <a:rPr lang="en-US" sz="1800" b="1" kern="1200" dirty="0" smtClean="0">
                <a:solidFill>
                  <a:schemeClr val="tx1"/>
                </a:solidFill>
                <a:latin typeface="Calibri"/>
                <a:ea typeface="+mn-ea"/>
                <a:cs typeface="+mn-cs"/>
              </a:rPr>
              <a:t/>
            </a:r>
            <a:br>
              <a:rPr lang="en-US" sz="1800" b="1" kern="1200" dirty="0" smtClean="0">
                <a:solidFill>
                  <a:schemeClr val="tx1"/>
                </a:solidFill>
                <a:latin typeface="Calibri"/>
                <a:ea typeface="+mn-ea"/>
                <a:cs typeface="+mn-cs"/>
              </a:rPr>
            </a:br>
            <a:r>
              <a:rPr lang="en-US" sz="1800" b="1" kern="1200" dirty="0" smtClean="0">
                <a:solidFill>
                  <a:schemeClr val="tx1"/>
                </a:solidFill>
                <a:latin typeface="Calibri"/>
                <a:ea typeface="+mn-ea"/>
                <a:cs typeface="+mn-cs"/>
              </a:rPr>
              <a:t>Wealth Inequality in the United States </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C PPT Templat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5916"/>
            <a:ext cx="9138198" cy="6858000"/>
          </a:xfrm>
          <a:prstGeom prst="rect">
            <a:avLst/>
          </a:prstGeom>
        </p:spPr>
      </p:pic>
      <p:sp>
        <p:nvSpPr>
          <p:cNvPr id="8" name="Title 7"/>
          <p:cNvSpPr>
            <a:spLocks noGrp="1"/>
          </p:cNvSpPr>
          <p:nvPr>
            <p:ph type="title"/>
          </p:nvPr>
        </p:nvSpPr>
        <p:spPr/>
        <p:txBody>
          <a:bodyPr>
            <a:noAutofit/>
          </a:bodyPr>
          <a:lstStyle/>
          <a:p>
            <a:pPr algn="l"/>
            <a:r>
              <a:rPr lang="en-US" sz="3200" b="1" dirty="0">
                <a:latin typeface="Helvetica Neue"/>
                <a:cs typeface="Helvetica Neue"/>
              </a:rPr>
              <a:t>The Prevailing Economic </a:t>
            </a:r>
            <a:r>
              <a:rPr lang="en-US" sz="3200" b="1" dirty="0" smtClean="0">
                <a:latin typeface="Helvetica Neue"/>
                <a:cs typeface="Helvetica Neue"/>
              </a:rPr>
              <a:t/>
            </a:r>
            <a:br>
              <a:rPr lang="en-US" sz="3200" b="1" dirty="0" smtClean="0">
                <a:latin typeface="Helvetica Neue"/>
                <a:cs typeface="Helvetica Neue"/>
              </a:rPr>
            </a:br>
            <a:r>
              <a:rPr lang="en-US" sz="3200" b="1" dirty="0" smtClean="0">
                <a:latin typeface="Helvetica Neue"/>
                <a:cs typeface="Helvetica Neue"/>
              </a:rPr>
              <a:t>Development Paradigm</a:t>
            </a:r>
            <a:endParaRPr lang="en-US" sz="3200" dirty="0"/>
          </a:p>
        </p:txBody>
      </p:sp>
      <p:sp>
        <p:nvSpPr>
          <p:cNvPr id="9" name="Content Placeholder 8"/>
          <p:cNvSpPr>
            <a:spLocks noGrp="1"/>
          </p:cNvSpPr>
          <p:nvPr>
            <p:ph idx="1"/>
          </p:nvPr>
        </p:nvSpPr>
        <p:spPr/>
        <p:txBody>
          <a:bodyPr>
            <a:normAutofit fontScale="70000" lnSpcReduction="20000"/>
          </a:bodyPr>
          <a:lstStyle/>
          <a:p>
            <a:pPr>
              <a:lnSpc>
                <a:spcPct val="130000"/>
              </a:lnSpc>
              <a:buSzPct val="200000"/>
            </a:pPr>
            <a:r>
              <a:rPr lang="en-US" dirty="0">
                <a:cs typeface="Helvetica Neue"/>
              </a:rPr>
              <a:t>Subsidies and tax breaks to entice corporations to relocate</a:t>
            </a:r>
          </a:p>
          <a:p>
            <a:pPr>
              <a:lnSpc>
                <a:spcPct val="130000"/>
              </a:lnSpc>
              <a:buSzPct val="200000"/>
            </a:pPr>
            <a:r>
              <a:rPr lang="en-US" dirty="0">
                <a:cs typeface="Helvetica Neue"/>
              </a:rPr>
              <a:t>Workforce training not linked to actual jobs</a:t>
            </a:r>
          </a:p>
          <a:p>
            <a:pPr>
              <a:lnSpc>
                <a:spcPct val="130000"/>
              </a:lnSpc>
              <a:buSzPct val="200000"/>
            </a:pPr>
            <a:r>
              <a:rPr lang="en-US" dirty="0">
                <a:cs typeface="Helvetica Neue"/>
              </a:rPr>
              <a:t>Regional trickle down strategies that don’t reach low- and moderate-income neighborhoods</a:t>
            </a:r>
          </a:p>
          <a:p>
            <a:pPr>
              <a:lnSpc>
                <a:spcPct val="130000"/>
              </a:lnSpc>
              <a:buSzPct val="200000"/>
            </a:pPr>
            <a:r>
              <a:rPr lang="en-US" dirty="0">
                <a:cs typeface="Helvetica Neue"/>
              </a:rPr>
              <a:t>Low-wage (non-living wage) job creation, often without benefits</a:t>
            </a:r>
          </a:p>
          <a:p>
            <a:pPr>
              <a:lnSpc>
                <a:spcPct val="130000"/>
              </a:lnSpc>
              <a:buSzPct val="200000"/>
            </a:pPr>
            <a:r>
              <a:rPr lang="en-US" dirty="0">
                <a:cs typeface="Helvetica Neue"/>
              </a:rPr>
              <a:t>Exclusion of ex-offenders and others with barriers to employment</a:t>
            </a:r>
          </a:p>
          <a:p>
            <a:pPr>
              <a:lnSpc>
                <a:spcPct val="130000"/>
              </a:lnSpc>
              <a:buSzPct val="200000"/>
            </a:pPr>
            <a:r>
              <a:rPr lang="en-US" dirty="0">
                <a:cs typeface="Helvetica Neue"/>
              </a:rPr>
              <a:t>Gentrification and disbursal of traditional residents</a:t>
            </a:r>
          </a:p>
          <a:p>
            <a:pPr>
              <a:lnSpc>
                <a:spcPct val="130000"/>
              </a:lnSpc>
              <a:buSzPct val="200000"/>
            </a:pPr>
            <a:r>
              <a:rPr lang="en-US" dirty="0">
                <a:cs typeface="Helvetica Neue"/>
              </a:rPr>
              <a:t>“Throwaway cities” and their infrastructure</a:t>
            </a:r>
          </a:p>
          <a:p>
            <a:pPr>
              <a:lnSpc>
                <a:spcPct val="130000"/>
              </a:lnSpc>
              <a:buFont typeface="Wingdings" charset="2"/>
              <a:buChar char="v"/>
            </a:pPr>
            <a:endParaRPr lang="en-US" sz="2400" dirty="0">
              <a:latin typeface="Helvetica Neue"/>
              <a:cs typeface="Helvetica Neue"/>
            </a:endParaRPr>
          </a:p>
          <a:p>
            <a:pPr>
              <a:lnSpc>
                <a:spcPct val="130000"/>
              </a:lnSpc>
              <a:buFont typeface="Wingdings" charset="2"/>
              <a:buChar char="v"/>
            </a:pPr>
            <a:endParaRPr lang="en-US" sz="2400" dirty="0">
              <a:latin typeface="Helvetica Neue"/>
              <a:cs typeface="Helvetica Neue"/>
            </a:endParaRPr>
          </a:p>
          <a:p>
            <a:pPr>
              <a:lnSpc>
                <a:spcPct val="130000"/>
              </a:lnSpc>
              <a:buFont typeface="Wingdings" charset="2"/>
              <a:buChar char="v"/>
            </a:pPr>
            <a:endParaRPr lang="en-US" sz="2400" dirty="0">
              <a:latin typeface="Helvetica Neue"/>
              <a:cs typeface="Helvetica Neue"/>
            </a:endParaRPr>
          </a:p>
          <a:p>
            <a:endParaRPr lang="en-US" dirty="0"/>
          </a:p>
        </p:txBody>
      </p:sp>
    </p:spTree>
    <p:extLst>
      <p:ext uri="{BB962C8B-B14F-4D97-AF65-F5344CB8AC3E}">
        <p14:creationId xmlns:p14="http://schemas.microsoft.com/office/powerpoint/2010/main" val="10740176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385" y="2863780"/>
            <a:ext cx="6381345" cy="830997"/>
          </a:xfrm>
          <a:prstGeom prst="rect">
            <a:avLst/>
          </a:prstGeom>
          <a:noFill/>
        </p:spPr>
        <p:txBody>
          <a:bodyPr wrap="square" rtlCol="0">
            <a:spAutoFit/>
          </a:bodyPr>
          <a:lstStyle/>
          <a:p>
            <a:r>
              <a:rPr lang="en-US" sz="2400" b="1" dirty="0" smtClean="0">
                <a:latin typeface="Helvetica Neue"/>
                <a:cs typeface="Helvetica Neue"/>
              </a:rPr>
              <a:t>What is the Community Wealth Building Paradigm?</a:t>
            </a:r>
            <a:endParaRPr lang="en-US" sz="2400" b="1" dirty="0">
              <a:latin typeface="Helvetica Neue"/>
              <a:cs typeface="Helvetica Neue"/>
            </a:endParaRPr>
          </a:p>
        </p:txBody>
      </p:sp>
      <p:pic>
        <p:nvPicPr>
          <p:cNvPr id="3" name="Picture 2" descr="DC PPT Templat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38198" cy="6858000"/>
          </a:xfrm>
          <a:prstGeom prst="rect">
            <a:avLst/>
          </a:prstGeom>
        </p:spPr>
      </p:pic>
      <p:sp>
        <p:nvSpPr>
          <p:cNvPr id="9" name="Title 8"/>
          <p:cNvSpPr>
            <a:spLocks noGrp="1"/>
          </p:cNvSpPr>
          <p:nvPr>
            <p:ph type="title"/>
          </p:nvPr>
        </p:nvSpPr>
        <p:spPr>
          <a:xfrm>
            <a:off x="457200" y="301557"/>
            <a:ext cx="8229600" cy="1089498"/>
          </a:xfrm>
        </p:spPr>
        <p:txBody>
          <a:bodyPr>
            <a:normAutofit fontScale="90000"/>
          </a:bodyPr>
          <a:lstStyle/>
          <a:p>
            <a:pPr algn="l"/>
            <a:r>
              <a:rPr lang="en-US" sz="4000" b="1" dirty="0" smtClean="0"/>
              <a:t/>
            </a:r>
            <a:br>
              <a:rPr lang="en-US" sz="4000" b="1" dirty="0" smtClean="0"/>
            </a:br>
            <a:r>
              <a:rPr lang="en-US" sz="4000" b="1" dirty="0" smtClean="0"/>
              <a:t>A New Approach to Economic Development that:</a:t>
            </a:r>
            <a:r>
              <a:rPr lang="en-US" dirty="0" smtClean="0"/>
              <a:t/>
            </a:r>
            <a:br>
              <a:rPr lang="en-US" dirty="0" smtClean="0"/>
            </a:br>
            <a:endParaRPr lang="en-US" dirty="0"/>
          </a:p>
        </p:txBody>
      </p:sp>
      <p:sp>
        <p:nvSpPr>
          <p:cNvPr id="10" name="Content Placeholder 9"/>
          <p:cNvSpPr>
            <a:spLocks noGrp="1"/>
          </p:cNvSpPr>
          <p:nvPr>
            <p:ph idx="1"/>
          </p:nvPr>
        </p:nvSpPr>
        <p:spPr/>
        <p:txBody>
          <a:bodyPr>
            <a:normAutofit fontScale="92500" lnSpcReduction="10000"/>
          </a:bodyPr>
          <a:lstStyle/>
          <a:p>
            <a:pPr>
              <a:buNone/>
            </a:pPr>
            <a:r>
              <a:rPr lang="en-US" dirty="0" smtClean="0"/>
              <a:t>•	Promotes broader ownership of capital		    	</a:t>
            </a:r>
          </a:p>
          <a:p>
            <a:pPr>
              <a:buNone/>
            </a:pPr>
            <a:r>
              <a:rPr lang="en-US" dirty="0" smtClean="0"/>
              <a:t>•	Anchors jobs locally</a:t>
            </a:r>
          </a:p>
          <a:p>
            <a:pPr>
              <a:buNone/>
            </a:pPr>
            <a:r>
              <a:rPr lang="en-US" dirty="0" smtClean="0"/>
              <a:t>•	Stops the leakage of dollars from communities</a:t>
            </a:r>
          </a:p>
          <a:p>
            <a:pPr>
              <a:buNone/>
            </a:pPr>
            <a:r>
              <a:rPr lang="en-US" dirty="0" smtClean="0"/>
              <a:t>•	Supports individual and family wealth building</a:t>
            </a:r>
          </a:p>
          <a:p>
            <a:pPr>
              <a:buNone/>
            </a:pPr>
            <a:r>
              <a:rPr lang="en-US" dirty="0" smtClean="0"/>
              <a:t>•	Reinforces stewardship</a:t>
            </a:r>
          </a:p>
          <a:p>
            <a:pPr>
              <a:buNone/>
            </a:pPr>
            <a:r>
              <a:rPr lang="en-US" dirty="0" smtClean="0"/>
              <a:t>•	Generates revenues to finance public services</a:t>
            </a:r>
          </a:p>
          <a:p>
            <a:pPr>
              <a:buNone/>
            </a:pPr>
            <a:r>
              <a:rPr lang="en-US" dirty="0" smtClean="0"/>
              <a:t>•	Leverages anchor institutions for community benefit </a:t>
            </a:r>
          </a:p>
          <a:p>
            <a:pPr>
              <a:buNone/>
            </a:pPr>
            <a:r>
              <a:rPr lang="en-US" dirty="0" smtClean="0"/>
              <a:t>•	Contributes to local economic stability</a:t>
            </a:r>
          </a:p>
          <a:p>
            <a:endParaRPr lang="en-US" dirty="0"/>
          </a:p>
        </p:txBody>
      </p:sp>
    </p:spTree>
    <p:extLst>
      <p:ext uri="{BB962C8B-B14F-4D97-AF65-F5344CB8AC3E}">
        <p14:creationId xmlns:p14="http://schemas.microsoft.com/office/powerpoint/2010/main" val="10740176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What is Community Wealth Building? Process from Corporate social responsibility to creating shared value to finally community wealth building. Have to take value, goals, responsibility, profits, agenda, finances, and example all into account."/>
          <p:cNvPicPr>
            <a:picLocks noChangeAspect="1"/>
          </p:cNvPicPr>
          <p:nvPr/>
        </p:nvPicPr>
        <p:blipFill>
          <a:blip r:embed="rId2" cstate="print"/>
          <a:stretch>
            <a:fillRect/>
          </a:stretch>
        </p:blipFill>
        <p:spPr>
          <a:xfrm>
            <a:off x="190500" y="14261"/>
            <a:ext cx="8763000" cy="68294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rot="-2429705">
            <a:off x="6415088" y="1062038"/>
            <a:ext cx="2590800" cy="304800"/>
          </a:xfrm>
          <a:prstGeom prst="rect">
            <a:avLst/>
          </a:prstGeom>
          <a:noFill/>
          <a:ln w="9525">
            <a:noFill/>
            <a:miter lim="800000"/>
            <a:headEnd/>
            <a:tailEnd/>
          </a:ln>
        </p:spPr>
        <p:txBody>
          <a:bodyPr>
            <a:prstTxWarp prst="textNoShape">
              <a:avLst/>
            </a:prstTxWarp>
            <a:spAutoFit/>
          </a:bodyPr>
          <a:lstStyle/>
          <a:p>
            <a:pPr>
              <a:spcBef>
                <a:spcPct val="50000"/>
              </a:spcBef>
            </a:pPr>
            <a:endParaRPr lang="en-US" sz="1400" b="1">
              <a:solidFill>
                <a:srgbClr val="0066FF"/>
              </a:solidFill>
              <a:latin typeface="Tahoma" charset="0"/>
              <a:ea typeface="Arial" charset="0"/>
              <a:cs typeface="Arial" charset="0"/>
            </a:endParaRPr>
          </a:p>
        </p:txBody>
      </p:sp>
      <p:sp>
        <p:nvSpPr>
          <p:cNvPr id="18436" name="AutoShape 26"/>
          <p:cNvSpPr>
            <a:spLocks noChangeArrowheads="1"/>
          </p:cNvSpPr>
          <p:nvPr/>
        </p:nvSpPr>
        <p:spPr bwMode="auto">
          <a:xfrm>
            <a:off x="1384300" y="889000"/>
            <a:ext cx="6324600" cy="304800"/>
          </a:xfrm>
          <a:prstGeom prst="rightArrow">
            <a:avLst>
              <a:gd name="adj1" fmla="val 55000"/>
              <a:gd name="adj2" fmla="val 140639"/>
            </a:avLst>
          </a:prstGeom>
          <a:gradFill rotWithShape="0">
            <a:gsLst>
              <a:gs pos="0">
                <a:srgbClr val="BEBEED">
                  <a:alpha val="31000"/>
                </a:srgbClr>
              </a:gs>
              <a:gs pos="100000">
                <a:srgbClr val="8989AB"/>
              </a:gs>
            </a:gsLst>
            <a:lin ang="0" scaled="1"/>
          </a:gradFill>
          <a:ln w="9525">
            <a:noFill/>
            <a:miter lim="800000"/>
            <a:headEnd/>
            <a:tailEnd/>
          </a:ln>
        </p:spPr>
        <p:txBody>
          <a:bodyPr wrap="none" anchor="ctr">
            <a:prstTxWarp prst="textNoShape">
              <a:avLst/>
            </a:prstTxWarp>
          </a:bodyPr>
          <a:lstStyle/>
          <a:p>
            <a:endParaRPr lang="en-US" sz="3600">
              <a:latin typeface="Tahoma" charset="0"/>
            </a:endParaRPr>
          </a:p>
        </p:txBody>
      </p:sp>
      <p:graphicFrame>
        <p:nvGraphicFramePr>
          <p:cNvPr id="29702" name="Group 6"/>
          <p:cNvGraphicFramePr>
            <a:graphicFrameLocks noGrp="1"/>
          </p:cNvGraphicFramePr>
          <p:nvPr/>
        </p:nvGraphicFramePr>
        <p:xfrm>
          <a:off x="330200" y="1295400"/>
          <a:ext cx="8534400" cy="4780280"/>
        </p:xfrm>
        <a:graphic>
          <a:graphicData uri="http://schemas.openxmlformats.org/drawingml/2006/table">
            <a:tbl>
              <a:tblPr/>
              <a:tblGrid>
                <a:gridCol w="1919288"/>
                <a:gridCol w="2347912"/>
                <a:gridCol w="2347913"/>
                <a:gridCol w="1919287"/>
              </a:tblGrid>
              <a:tr h="635000">
                <a:tc>
                  <a:txBody>
                    <a:bodyPr/>
                    <a:lstStyle/>
                    <a:p>
                      <a:pPr marL="0" marR="0" lvl="0" indent="0" algn="ctr" defTabSz="914400" rtl="0" eaLnBrk="1" fontAlgn="base" latinLnBrk="0" hangingPunct="1">
                        <a:lnSpc>
                          <a:spcPct val="100000"/>
                        </a:lnSpc>
                        <a:spcBef>
                          <a:spcPct val="20000"/>
                        </a:spcBef>
                        <a:spcAft>
                          <a:spcPct val="0"/>
                        </a:spcAft>
                        <a:buClrTx/>
                        <a:buSzTx/>
                        <a:buFont typeface="Times New Roman" charset="0"/>
                        <a:buNone/>
                        <a:tabLst/>
                      </a:pPr>
                      <a:r>
                        <a:rPr kumimoji="0" lang="en-US" sz="1600" b="1" i="0" u="none" strike="noStrike" cap="none" normalizeH="0" baseline="0" dirty="0">
                          <a:ln>
                            <a:noFill/>
                          </a:ln>
                          <a:solidFill>
                            <a:srgbClr val="0033CC"/>
                          </a:solidFill>
                          <a:effectLst/>
                          <a:latin typeface="Arial" charset="0"/>
                          <a:ea typeface="Arial" charset="0"/>
                          <a:cs typeface="Arial" charset="0"/>
                        </a:rPr>
                        <a:t>Family Wealth Building</a:t>
                      </a:r>
                    </a:p>
                  </a:txBody>
                  <a:tcPr anchor="ctr" horzOverflow="overflow">
                    <a:lnL>
                      <a:noFill/>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New Roman" charset="0"/>
                        <a:buNone/>
                        <a:tabLst/>
                      </a:pPr>
                      <a:r>
                        <a:rPr kumimoji="0" lang="en-US" sz="1600" b="1" i="0" u="none" strike="noStrike" cap="none" normalizeH="0" baseline="0" dirty="0">
                          <a:ln>
                            <a:noFill/>
                          </a:ln>
                          <a:solidFill>
                            <a:srgbClr val="0033CC"/>
                          </a:solidFill>
                          <a:effectLst/>
                          <a:latin typeface="Arial" charset="0"/>
                          <a:ea typeface="Arial" charset="0"/>
                          <a:cs typeface="Arial" charset="0"/>
                        </a:rPr>
                        <a:t>Shared Equity</a:t>
                      </a: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New Roman" charset="0"/>
                        <a:buNone/>
                        <a:tabLst/>
                      </a:pPr>
                      <a:r>
                        <a:rPr kumimoji="0" lang="en-US" sz="1600" b="1" i="0" u="none" strike="noStrike" cap="none" normalizeH="0" baseline="0" dirty="0">
                          <a:ln>
                            <a:noFill/>
                          </a:ln>
                          <a:solidFill>
                            <a:srgbClr val="0033CC"/>
                          </a:solidFill>
                          <a:effectLst/>
                          <a:latin typeface="Arial" charset="0"/>
                          <a:ea typeface="Arial" charset="0"/>
                          <a:cs typeface="Arial" charset="0"/>
                        </a:rPr>
                        <a:t>Community/Worker</a:t>
                      </a:r>
                    </a:p>
                    <a:p>
                      <a:pPr marL="0" marR="0" lvl="0" indent="0" algn="ctr" defTabSz="914400" rtl="0" eaLnBrk="1" fontAlgn="base" latinLnBrk="0" hangingPunct="1">
                        <a:lnSpc>
                          <a:spcPct val="100000"/>
                        </a:lnSpc>
                        <a:spcBef>
                          <a:spcPct val="0"/>
                        </a:spcBef>
                        <a:spcAft>
                          <a:spcPct val="0"/>
                        </a:spcAft>
                        <a:buClrTx/>
                        <a:buSzTx/>
                        <a:buFont typeface="Times New Roman" charset="0"/>
                        <a:buNone/>
                        <a:tabLst/>
                      </a:pPr>
                      <a:r>
                        <a:rPr kumimoji="0" lang="en-US" sz="1600" b="1" i="0" u="none" strike="noStrike" cap="none" normalizeH="0" baseline="0" dirty="0">
                          <a:ln>
                            <a:noFill/>
                          </a:ln>
                          <a:solidFill>
                            <a:srgbClr val="0033CC"/>
                          </a:solidFill>
                          <a:effectLst/>
                          <a:latin typeface="Arial" charset="0"/>
                          <a:ea typeface="Arial" charset="0"/>
                          <a:cs typeface="Arial" charset="0"/>
                        </a:rPr>
                        <a:t>Ownership</a:t>
                      </a: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New Roman" charset="0"/>
                        <a:buNone/>
                        <a:tabLst/>
                      </a:pPr>
                      <a:r>
                        <a:rPr kumimoji="0" lang="en-US" sz="1600" b="1" i="0" u="none" strike="noStrike" cap="none" normalizeH="0" baseline="0">
                          <a:ln>
                            <a:noFill/>
                          </a:ln>
                          <a:solidFill>
                            <a:srgbClr val="0033CC"/>
                          </a:solidFill>
                          <a:effectLst/>
                          <a:latin typeface="Arial" charset="0"/>
                          <a:ea typeface="Arial" charset="0"/>
                          <a:cs typeface="Arial" charset="0"/>
                        </a:rPr>
                        <a:t>Public Ownership or Investment</a:t>
                      </a:r>
                    </a:p>
                  </a:txBody>
                  <a:tcPr anchor="ctr" horzOverflow="overflow">
                    <a:lnL w="12700" cap="flat" cmpd="sng" algn="ctr">
                      <a:solidFill>
                        <a:schemeClr val="tx1"/>
                      </a:solidFill>
                      <a:prstDash val="sysDash"/>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03650">
                <a:tc>
                  <a:txBody>
                    <a:bodyPr/>
                    <a:lstStyle/>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Individual Development Accounts</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Microenterprise</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Family Self-Sufficiency Program</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“Baby Bonds” &amp; child savings accounts</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Earned Income Tax Credit volunteer assistance programs</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Alternatives to predatory lending</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Nonprofit financial education programs</a:t>
                      </a:r>
                      <a:endPar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a:noFill/>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Community Land Trusts</a:t>
                      </a:r>
                    </a:p>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Limited Equity Cooperatives</a:t>
                      </a:r>
                    </a:p>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Deed restriction (inclusionary zoning)</a:t>
                      </a:r>
                    </a:p>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Mixed ownership (Market Creek)</a:t>
                      </a:r>
                    </a:p>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Program-Related Investments</a:t>
                      </a:r>
                    </a:p>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CDC/CDFI equity investments or joint ventures</a:t>
                      </a:r>
                    </a:p>
                    <a:p>
                      <a:pPr marL="0" marR="0" lvl="0" indent="0" algn="l" defTabSz="914400" rtl="0" eaLnBrk="1" fontAlgn="base" latinLnBrk="0" hangingPunct="1">
                        <a:lnSpc>
                          <a:spcPct val="110000"/>
                        </a:lnSpc>
                        <a:spcBef>
                          <a:spcPct val="2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Community benefits agreements</a:t>
                      </a:r>
                      <a:endParaRPr kumimoji="0" lang="en-US" sz="1400" b="1" i="0" u="none" strike="noStrike" cap="none" normalizeH="0" baseline="0" dirty="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Anchor institutions (</a:t>
                      </a:r>
                      <a:r>
                        <a:rPr kumimoji="0" lang="en-US" sz="1400" b="0" i="0" u="none" strike="noStrike" cap="none" normalizeH="0" baseline="0" dirty="0" err="1">
                          <a:ln>
                            <a:noFill/>
                          </a:ln>
                          <a:solidFill>
                            <a:schemeClr val="tx1"/>
                          </a:solidFill>
                          <a:effectLst/>
                          <a:latin typeface="Arial" charset="0"/>
                          <a:ea typeface="Arial" charset="0"/>
                          <a:cs typeface="Arial" charset="0"/>
                        </a:rPr>
                        <a:t>eds</a:t>
                      </a:r>
                      <a:r>
                        <a:rPr kumimoji="0" lang="en-US" sz="1400" b="0" i="0" u="none" strike="noStrike" cap="none" normalizeH="0" baseline="0" dirty="0">
                          <a:ln>
                            <a:noFill/>
                          </a:ln>
                          <a:solidFill>
                            <a:schemeClr val="tx1"/>
                          </a:solidFill>
                          <a:effectLst/>
                          <a:latin typeface="Arial" charset="0"/>
                          <a:ea typeface="Arial" charset="0"/>
                          <a:cs typeface="Arial" charset="0"/>
                        </a:rPr>
                        <a:t>, meds, churches, museums, libraries)</a:t>
                      </a:r>
                    </a:p>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ESOPs or worker cooperatives</a:t>
                      </a:r>
                    </a:p>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Credit unions</a:t>
                      </a:r>
                    </a:p>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Community corporations</a:t>
                      </a:r>
                    </a:p>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CDC or CDFI direct ownership</a:t>
                      </a:r>
                    </a:p>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Social enterprises</a:t>
                      </a:r>
                    </a:p>
                    <a:p>
                      <a:pPr marL="0" marR="0" lvl="0" indent="0" algn="l" defTabSz="914400" rtl="0" eaLnBrk="1" fontAlgn="base" latinLnBrk="0" hangingPunct="1">
                        <a:lnSpc>
                          <a:spcPct val="9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Commons-based enterprises (e.g., Wikipedia, Creative Commons licenses)</a:t>
                      </a:r>
                      <a:endPar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Municipal enterprise</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State &amp; local venture investments</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Public pension fund </a:t>
                      </a:r>
                      <a:r>
                        <a:rPr kumimoji="0" lang="en-US" sz="1400" b="0" i="0" u="none" strike="noStrike" cap="none" normalizeH="0" baseline="0" dirty="0" err="1">
                          <a:ln>
                            <a:noFill/>
                          </a:ln>
                          <a:solidFill>
                            <a:schemeClr val="tx1"/>
                          </a:solidFill>
                          <a:effectLst/>
                          <a:latin typeface="Arial" charset="0"/>
                          <a:ea typeface="Arial" charset="0"/>
                          <a:cs typeface="Arial" charset="0"/>
                        </a:rPr>
                        <a:t>ETIs</a:t>
                      </a:r>
                      <a:r>
                        <a:rPr kumimoji="0" lang="en-US" sz="1400" b="0" i="0" u="none" strike="noStrike" cap="none" normalizeH="0" baseline="0" dirty="0">
                          <a:ln>
                            <a:noFill/>
                          </a:ln>
                          <a:solidFill>
                            <a:schemeClr val="tx1"/>
                          </a:solidFill>
                          <a:effectLst/>
                          <a:latin typeface="Arial" charset="0"/>
                          <a:ea typeface="Arial" charset="0"/>
                          <a:cs typeface="Arial" charset="0"/>
                        </a:rPr>
                        <a:t> (economically targeted investments)</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Public leases: land &amp; transit development</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Stock warrants in exchange for granting tax breaks (fair exchange)</a:t>
                      </a:r>
                    </a:p>
                    <a:p>
                      <a:pPr marL="0" marR="0" lvl="0" indent="0" algn="l" defTabSz="914400" rtl="0" eaLnBrk="1" fontAlgn="base" latinLnBrk="0" hangingPunct="1">
                        <a:lnSpc>
                          <a:spcPct val="100000"/>
                        </a:lnSpc>
                        <a:spcBef>
                          <a:spcPct val="50000"/>
                        </a:spcBef>
                        <a:spcAft>
                          <a:spcPct val="0"/>
                        </a:spcAft>
                        <a:buClrTx/>
                        <a:buSzTx/>
                        <a:buFont typeface="Times New Roman" charset="0"/>
                        <a:buChar char="–"/>
                        <a:tabLst/>
                      </a:pPr>
                      <a:r>
                        <a:rPr kumimoji="0" lang="en-US" sz="1400" b="0" i="0" u="none" strike="noStrike" cap="none" normalizeH="0" baseline="0" dirty="0">
                          <a:ln>
                            <a:noFill/>
                          </a:ln>
                          <a:solidFill>
                            <a:schemeClr val="tx1"/>
                          </a:solidFill>
                          <a:effectLst/>
                          <a:latin typeface="Arial" charset="0"/>
                          <a:ea typeface="Arial" charset="0"/>
                          <a:cs typeface="Arial" charset="0"/>
                        </a:rPr>
                        <a:t>Trustee ownership (e.g., Alaska Permanent Fund)</a:t>
                      </a:r>
                      <a:endParaRPr kumimoji="0" lang="en-US" sz="14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ysDash"/>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3" name="Text Box 159"/>
          <p:cNvSpPr txBox="1">
            <a:spLocks noChangeArrowheads="1"/>
          </p:cNvSpPr>
          <p:nvPr/>
        </p:nvSpPr>
        <p:spPr bwMode="auto">
          <a:xfrm>
            <a:off x="5257800" y="6324600"/>
            <a:ext cx="3657600" cy="274638"/>
          </a:xfrm>
          <a:prstGeom prst="rect">
            <a:avLst/>
          </a:prstGeom>
          <a:noFill/>
          <a:ln w="9525">
            <a:noFill/>
            <a:miter lim="800000"/>
            <a:headEnd/>
            <a:tailEnd/>
          </a:ln>
        </p:spPr>
        <p:txBody>
          <a:bodyPr>
            <a:prstTxWarp prst="textNoShape">
              <a:avLst/>
            </a:prstTxWarp>
            <a:spAutoFit/>
          </a:bodyPr>
          <a:lstStyle/>
          <a:p>
            <a:pPr algn="r">
              <a:spcBef>
                <a:spcPct val="50000"/>
              </a:spcBef>
            </a:pPr>
            <a:r>
              <a:rPr lang="en-US" sz="1200" u="sng">
                <a:solidFill>
                  <a:srgbClr val="0032F8"/>
                </a:solidFill>
                <a:latin typeface="Tahoma" charset="0"/>
                <a:hlinkClick r:id="rId3"/>
              </a:rPr>
              <a:t>www.Community-Wealth.org</a:t>
            </a:r>
            <a:endParaRPr lang="en-US" sz="1200" u="sng">
              <a:solidFill>
                <a:srgbClr val="0032F8"/>
              </a:solidFill>
              <a:latin typeface="Tahoma" charset="0"/>
            </a:endParaRPr>
          </a:p>
        </p:txBody>
      </p:sp>
      <p:sp>
        <p:nvSpPr>
          <p:cNvPr id="18454" name="Text Box 158"/>
          <p:cNvSpPr txBox="1">
            <a:spLocks noChangeArrowheads="1"/>
          </p:cNvSpPr>
          <p:nvPr/>
        </p:nvSpPr>
        <p:spPr bwMode="auto">
          <a:xfrm>
            <a:off x="1981200" y="6583363"/>
            <a:ext cx="3200400" cy="274637"/>
          </a:xfrm>
          <a:prstGeom prst="rect">
            <a:avLst/>
          </a:prstGeom>
          <a:noFill/>
          <a:ln w="9525">
            <a:noFill/>
            <a:miter lim="800000"/>
            <a:headEnd/>
            <a:tailEnd/>
          </a:ln>
        </p:spPr>
        <p:txBody>
          <a:bodyPr>
            <a:prstTxWarp prst="textNoShape">
              <a:avLst/>
            </a:prstTxWarp>
            <a:spAutoFit/>
          </a:bodyPr>
          <a:lstStyle/>
          <a:p>
            <a:pPr>
              <a:spcBef>
                <a:spcPct val="50000"/>
              </a:spcBef>
            </a:pPr>
            <a:r>
              <a:rPr lang="en-US" sz="1200">
                <a:latin typeface="Tahoma" charset="0"/>
                <a:sym typeface="Symbol" charset="2"/>
              </a:rPr>
              <a:t> </a:t>
            </a:r>
            <a:r>
              <a:rPr lang="en-US" sz="1200">
                <a:latin typeface="Tahoma" charset="0"/>
              </a:rPr>
              <a:t>The Democracy Collaborative</a:t>
            </a:r>
            <a:endParaRPr lang="en-US" sz="3600" u="sng">
              <a:solidFill>
                <a:srgbClr val="0032F8"/>
              </a:solidFill>
              <a:latin typeface="Tahoma" charset="0"/>
            </a:endParaRPr>
          </a:p>
        </p:txBody>
      </p:sp>
      <p:pic>
        <p:nvPicPr>
          <p:cNvPr id="1845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075" y="6089650"/>
            <a:ext cx="885825" cy="692150"/>
          </a:xfrm>
          <a:prstGeom prst="rect">
            <a:avLst/>
          </a:prstGeom>
          <a:noFill/>
          <a:ln w="9525">
            <a:noFill/>
            <a:miter lim="800000"/>
            <a:headEnd/>
            <a:tailEnd/>
          </a:ln>
        </p:spPr>
      </p:pic>
      <p:sp>
        <p:nvSpPr>
          <p:cNvPr id="10" name="Title 9"/>
          <p:cNvSpPr>
            <a:spLocks noGrp="1"/>
          </p:cNvSpPr>
          <p:nvPr>
            <p:ph type="title" idx="4294967295"/>
          </p:nvPr>
        </p:nvSpPr>
        <p:spPr>
          <a:xfrm>
            <a:off x="685800" y="452336"/>
            <a:ext cx="8229600" cy="1143000"/>
          </a:xfrm>
        </p:spPr>
        <p:txBody>
          <a:bodyPr>
            <a:normAutofit/>
          </a:bodyPr>
          <a:lstStyle/>
          <a:p>
            <a:pPr rtl="0" eaLnBrk="1" latinLnBrk="0" hangingPunct="1"/>
            <a:r>
              <a:rPr lang="en-US" sz="2000" b="1" kern="1200" dirty="0" smtClean="0">
                <a:solidFill>
                  <a:schemeClr val="tx1"/>
                </a:solidFill>
                <a:latin typeface="Tahoma"/>
                <a:ea typeface="Arial"/>
                <a:cs typeface="Arial"/>
              </a:rPr>
              <a:t>Continuum of Wealth-Building Strategies</a:t>
            </a:r>
            <a:endParaRPr lang="en-US" sz="2000" dirty="0" smtClean="0"/>
          </a:p>
          <a:p>
            <a:pPr marL="0" marR="0" indent="0" algn="ctr" defTabSz="457200" rtl="0" eaLnBrk="1" fontAlgn="auto" latinLnBrk="0" hangingPunct="1">
              <a:lnSpc>
                <a:spcPct val="100000"/>
              </a:lnSpc>
              <a:spcBef>
                <a:spcPct val="0"/>
              </a:spcBef>
              <a:spcAft>
                <a:spcPts val="0"/>
              </a:spcAft>
              <a:buClrTx/>
              <a:buSzTx/>
              <a:buFontTx/>
              <a:buNone/>
              <a:tabLst/>
              <a:defRPr/>
            </a:pPr>
            <a:r>
              <a:rPr lang="en-US" sz="2000" b="1" kern="1200" dirty="0" smtClean="0">
                <a:solidFill>
                  <a:schemeClr val="tx1"/>
                </a:solidFill>
                <a:latin typeface="+mj-lt"/>
                <a:ea typeface="+mj-ea"/>
                <a:cs typeface="+mj-cs"/>
              </a:rPr>
              <a:t>BROADENING OWNERSHIP OVER ASSETS AND CAPITAL</a:t>
            </a:r>
            <a:endParaRPr lang="en-US" sz="2000" kern="1200" dirty="0" smtClean="0">
              <a:solidFill>
                <a:schemeClr val="tx1"/>
              </a:solidFill>
              <a:latin typeface="+mj-lt"/>
              <a:ea typeface="+mj-ea"/>
              <a:cs typeface="+mj-cs"/>
            </a:endParaRPr>
          </a:p>
          <a:p>
            <a:endParaRPr lang="en-US" sz="6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C PPT Templat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43" y="0"/>
            <a:ext cx="9138198" cy="6858000"/>
          </a:xfrm>
          <a:prstGeom prst="rect">
            <a:avLst/>
          </a:prstGeom>
        </p:spPr>
      </p:pic>
      <p:sp>
        <p:nvSpPr>
          <p:cNvPr id="367618" name="Rectangle 2"/>
          <p:cNvSpPr>
            <a:spLocks noChangeArrowheads="1"/>
          </p:cNvSpPr>
          <p:nvPr/>
        </p:nvSpPr>
        <p:spPr bwMode="auto">
          <a:xfrm>
            <a:off x="88900" y="983384"/>
            <a:ext cx="76438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a:endParaRPr lang="en-US" sz="2400" dirty="0">
              <a:solidFill>
                <a:srgbClr val="006699"/>
              </a:solidFill>
              <a:latin typeface="Helvetica Neue"/>
              <a:cs typeface="Helvetica Neue"/>
            </a:endParaRPr>
          </a:p>
        </p:txBody>
      </p:sp>
      <p:sp>
        <p:nvSpPr>
          <p:cNvPr id="367619" name="Text Box 3"/>
          <p:cNvSpPr txBox="1">
            <a:spLocks noChangeArrowheads="1"/>
          </p:cNvSpPr>
          <p:nvPr/>
        </p:nvSpPr>
        <p:spPr bwMode="auto">
          <a:xfrm>
            <a:off x="1108075" y="1725613"/>
            <a:ext cx="227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b="1" dirty="0">
                <a:solidFill>
                  <a:srgbClr val="000000"/>
                </a:solidFill>
                <a:latin typeface="Helvetica Neue"/>
                <a:cs typeface="Helvetica Neue"/>
              </a:rPr>
              <a:t>Key Components</a:t>
            </a:r>
          </a:p>
        </p:txBody>
      </p:sp>
      <p:grpSp>
        <p:nvGrpSpPr>
          <p:cNvPr id="2" name="Group 5"/>
          <p:cNvGrpSpPr>
            <a:grpSpLocks/>
          </p:cNvGrpSpPr>
          <p:nvPr/>
        </p:nvGrpSpPr>
        <p:grpSpPr bwMode="auto">
          <a:xfrm>
            <a:off x="234950" y="2041525"/>
            <a:ext cx="7996619" cy="3998913"/>
            <a:chOff x="169" y="1492"/>
            <a:chExt cx="4842" cy="2519"/>
          </a:xfrm>
        </p:grpSpPr>
        <p:sp>
          <p:nvSpPr>
            <p:cNvPr id="367622" name="AutoShape 6"/>
            <p:cNvSpPr>
              <a:spLocks noChangeArrowheads="1"/>
            </p:cNvSpPr>
            <p:nvPr/>
          </p:nvSpPr>
          <p:spPr bwMode="auto">
            <a:xfrm>
              <a:off x="2148" y="2643"/>
              <a:ext cx="535" cy="960"/>
            </a:xfrm>
            <a:prstGeom prst="rightArrow">
              <a:avLst>
                <a:gd name="adj1" fmla="val 47778"/>
                <a:gd name="adj2" fmla="val 33106"/>
              </a:avLst>
            </a:prstGeom>
            <a:solidFill>
              <a:schemeClr val="tx1"/>
            </a:solidFill>
            <a:ln w="9525">
              <a:solidFill>
                <a:srgbClr val="00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Helvetica Neue"/>
                <a:cs typeface="Helvetica Neue"/>
              </a:endParaRPr>
            </a:p>
          </p:txBody>
        </p:sp>
        <p:sp>
          <p:nvSpPr>
            <p:cNvPr id="367624" name="Rectangle 8"/>
            <p:cNvSpPr>
              <a:spLocks noChangeArrowheads="1"/>
            </p:cNvSpPr>
            <p:nvPr/>
          </p:nvSpPr>
          <p:spPr bwMode="auto">
            <a:xfrm>
              <a:off x="2735" y="1492"/>
              <a:ext cx="2276" cy="304"/>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000" b="1" dirty="0" smtClean="0">
                  <a:solidFill>
                    <a:srgbClr val="000000"/>
                  </a:solidFill>
                  <a:latin typeface="Helvetica Neue"/>
                  <a:cs typeface="Helvetica Neue"/>
                </a:rPr>
                <a:t>Putting the Pieces Together</a:t>
              </a:r>
              <a:endParaRPr lang="en-US" sz="1400" b="1" dirty="0">
                <a:solidFill>
                  <a:srgbClr val="000000"/>
                </a:solidFill>
                <a:latin typeface="Helvetica Neue"/>
                <a:cs typeface="Helvetica Neue"/>
              </a:endParaRPr>
            </a:p>
          </p:txBody>
        </p:sp>
        <p:grpSp>
          <p:nvGrpSpPr>
            <p:cNvPr id="4" name="Group 10"/>
            <p:cNvGrpSpPr>
              <a:grpSpLocks/>
            </p:cNvGrpSpPr>
            <p:nvPr/>
          </p:nvGrpSpPr>
          <p:grpSpPr bwMode="auto">
            <a:xfrm>
              <a:off x="169" y="1619"/>
              <a:ext cx="2319" cy="2125"/>
              <a:chOff x="1433" y="1543"/>
              <a:chExt cx="2767" cy="2562"/>
            </a:xfrm>
          </p:grpSpPr>
          <p:sp>
            <p:nvSpPr>
              <p:cNvPr id="367627" name="Oval 11" descr="Family Wealth Building"/>
              <p:cNvSpPr>
                <a:spLocks noChangeArrowheads="1"/>
              </p:cNvSpPr>
              <p:nvPr/>
            </p:nvSpPr>
            <p:spPr bwMode="auto">
              <a:xfrm>
                <a:off x="1433" y="1568"/>
                <a:ext cx="1440" cy="1440"/>
              </a:xfrm>
              <a:prstGeom prst="ellipse">
                <a:avLst/>
              </a:prstGeom>
              <a:solidFill>
                <a:srgbClr val="006699"/>
              </a:solidFill>
              <a:ln w="9525">
                <a:solidFill>
                  <a:srgbClr val="0066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endParaRPr lang="en-US" sz="2000">
                  <a:solidFill>
                    <a:schemeClr val="bg1"/>
                  </a:solidFill>
                  <a:latin typeface="Helvetica Neue"/>
                  <a:cs typeface="Helvetica Neue"/>
                </a:endParaRPr>
              </a:p>
            </p:txBody>
          </p:sp>
          <p:sp>
            <p:nvSpPr>
              <p:cNvPr id="367628" name="Oval 12" descr="Anchor Institutions"/>
              <p:cNvSpPr>
                <a:spLocks noChangeArrowheads="1"/>
              </p:cNvSpPr>
              <p:nvPr/>
            </p:nvSpPr>
            <p:spPr bwMode="auto">
              <a:xfrm>
                <a:off x="2152" y="2665"/>
                <a:ext cx="1440" cy="1440"/>
              </a:xfrm>
              <a:prstGeom prst="ellipse">
                <a:avLst/>
              </a:prstGeom>
              <a:solidFill>
                <a:srgbClr val="006699"/>
              </a:solidFill>
              <a:ln w="9525">
                <a:solidFill>
                  <a:srgbClr val="0066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endParaRPr lang="en-US" sz="2000">
                  <a:solidFill>
                    <a:schemeClr val="bg1"/>
                  </a:solidFill>
                  <a:latin typeface="Helvetica Neue"/>
                  <a:cs typeface="Helvetica Neue"/>
                </a:endParaRPr>
              </a:p>
            </p:txBody>
          </p:sp>
          <p:sp>
            <p:nvSpPr>
              <p:cNvPr id="367629" name="Oval 13" descr="Community Ownership"/>
              <p:cNvSpPr>
                <a:spLocks noChangeArrowheads="1"/>
              </p:cNvSpPr>
              <p:nvPr/>
            </p:nvSpPr>
            <p:spPr bwMode="auto">
              <a:xfrm>
                <a:off x="2760" y="1543"/>
                <a:ext cx="1440" cy="1440"/>
              </a:xfrm>
              <a:prstGeom prst="ellipse">
                <a:avLst/>
              </a:prstGeom>
              <a:solidFill>
                <a:srgbClr val="006699"/>
              </a:solidFill>
              <a:ln w="9525">
                <a:solidFill>
                  <a:srgbClr val="0066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endParaRPr lang="en-US" sz="2000">
                  <a:solidFill>
                    <a:schemeClr val="bg1"/>
                  </a:solidFill>
                  <a:latin typeface="Helvetica Neue"/>
                  <a:cs typeface="Helvetica Neue"/>
                </a:endParaRPr>
              </a:p>
            </p:txBody>
          </p:sp>
        </p:grpSp>
        <p:sp>
          <p:nvSpPr>
            <p:cNvPr id="367630" name="Text Box 14"/>
            <p:cNvSpPr txBox="1">
              <a:spLocks noChangeArrowheads="1"/>
            </p:cNvSpPr>
            <p:nvPr/>
          </p:nvSpPr>
          <p:spPr bwMode="auto">
            <a:xfrm>
              <a:off x="408" y="1865"/>
              <a:ext cx="715" cy="640"/>
            </a:xfrm>
            <a:prstGeom prst="rect">
              <a:avLst/>
            </a:prstGeom>
            <a:solidFill>
              <a:srgbClr val="006699"/>
            </a:solidFill>
            <a:ln w="9525">
              <a:solidFill>
                <a:srgbClr val="00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b="1" dirty="0" smtClean="0">
                  <a:solidFill>
                    <a:schemeClr val="bg1"/>
                  </a:solidFill>
                  <a:latin typeface="Helvetica Neue"/>
                  <a:cs typeface="Helvetica Neue"/>
                </a:rPr>
                <a:t>Family</a:t>
              </a:r>
              <a:endParaRPr lang="en-US" sz="2000" b="1" dirty="0">
                <a:solidFill>
                  <a:schemeClr val="bg1"/>
                </a:solidFill>
                <a:latin typeface="Helvetica Neue"/>
                <a:cs typeface="Helvetica Neue"/>
              </a:endParaRPr>
            </a:p>
            <a:p>
              <a:pPr algn="ctr"/>
              <a:r>
                <a:rPr lang="en-US" sz="2000" b="1" dirty="0" smtClean="0">
                  <a:solidFill>
                    <a:schemeClr val="bg1"/>
                  </a:solidFill>
                  <a:latin typeface="Helvetica Neue"/>
                  <a:cs typeface="Helvetica Neue"/>
                </a:rPr>
                <a:t>Wealth </a:t>
              </a:r>
              <a:endParaRPr lang="en-US" sz="2000" b="1" dirty="0">
                <a:solidFill>
                  <a:schemeClr val="bg1"/>
                </a:solidFill>
                <a:latin typeface="Helvetica Neue"/>
                <a:cs typeface="Helvetica Neue"/>
              </a:endParaRPr>
            </a:p>
            <a:p>
              <a:pPr algn="ctr"/>
              <a:r>
                <a:rPr lang="en-US" sz="2000" b="1" dirty="0" smtClean="0">
                  <a:solidFill>
                    <a:schemeClr val="bg1"/>
                  </a:solidFill>
                  <a:latin typeface="Helvetica Neue"/>
                  <a:cs typeface="Helvetica Neue"/>
                </a:rPr>
                <a:t>Building</a:t>
              </a:r>
              <a:r>
                <a:rPr lang="en-US" sz="1600" b="1" dirty="0" smtClean="0">
                  <a:solidFill>
                    <a:schemeClr val="bg1"/>
                  </a:solidFill>
                  <a:latin typeface="Helvetica Neue"/>
                  <a:cs typeface="Helvetica Neue"/>
                </a:rPr>
                <a:t> </a:t>
              </a:r>
              <a:endParaRPr lang="en-US" sz="1600" b="1" dirty="0">
                <a:solidFill>
                  <a:schemeClr val="bg1"/>
                </a:solidFill>
                <a:latin typeface="Helvetica Neue"/>
                <a:cs typeface="Helvetica Neue"/>
              </a:endParaRPr>
            </a:p>
          </p:txBody>
        </p:sp>
        <p:sp>
          <p:nvSpPr>
            <p:cNvPr id="367631" name="Text Box 15"/>
            <p:cNvSpPr txBox="1">
              <a:spLocks noChangeArrowheads="1"/>
            </p:cNvSpPr>
            <p:nvPr/>
          </p:nvSpPr>
          <p:spPr bwMode="auto">
            <a:xfrm>
              <a:off x="1404" y="1886"/>
              <a:ext cx="972" cy="448"/>
            </a:xfrm>
            <a:prstGeom prst="rect">
              <a:avLst/>
            </a:prstGeom>
            <a:solidFill>
              <a:srgbClr val="006699"/>
            </a:solidFill>
            <a:ln w="9525">
              <a:solidFill>
                <a:srgbClr val="00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b="1" dirty="0">
                  <a:solidFill>
                    <a:schemeClr val="bg1"/>
                  </a:solidFill>
                  <a:latin typeface="Helvetica Neue"/>
                  <a:cs typeface="Helvetica Neue"/>
                </a:rPr>
                <a:t>Community</a:t>
              </a:r>
            </a:p>
            <a:p>
              <a:pPr algn="ctr"/>
              <a:r>
                <a:rPr lang="en-US" sz="2000" b="1" dirty="0" smtClean="0">
                  <a:solidFill>
                    <a:schemeClr val="bg1"/>
                  </a:solidFill>
                  <a:latin typeface="Helvetica Neue"/>
                  <a:cs typeface="Helvetica Neue"/>
                </a:rPr>
                <a:t>Ownership</a:t>
              </a:r>
              <a:endParaRPr lang="en-US" sz="1600" b="1" dirty="0">
                <a:solidFill>
                  <a:schemeClr val="bg1"/>
                </a:solidFill>
                <a:latin typeface="Helvetica Neue"/>
                <a:cs typeface="Helvetica Neue"/>
              </a:endParaRPr>
            </a:p>
          </p:txBody>
        </p:sp>
        <p:sp>
          <p:nvSpPr>
            <p:cNvPr id="367632" name="Text Box 16"/>
            <p:cNvSpPr txBox="1">
              <a:spLocks noChangeArrowheads="1"/>
            </p:cNvSpPr>
            <p:nvPr/>
          </p:nvSpPr>
          <p:spPr bwMode="auto">
            <a:xfrm>
              <a:off x="904" y="2943"/>
              <a:ext cx="955" cy="448"/>
            </a:xfrm>
            <a:prstGeom prst="rect">
              <a:avLst/>
            </a:prstGeom>
            <a:solidFill>
              <a:srgbClr val="006699"/>
            </a:solidFill>
            <a:ln w="9525">
              <a:solidFill>
                <a:srgbClr val="00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b="1" dirty="0">
                  <a:solidFill>
                    <a:schemeClr val="bg1"/>
                  </a:solidFill>
                  <a:latin typeface="Helvetica Neue"/>
                  <a:cs typeface="Helvetica Neue"/>
                </a:rPr>
                <a:t>Anchor </a:t>
              </a:r>
            </a:p>
            <a:p>
              <a:pPr algn="ctr"/>
              <a:r>
                <a:rPr lang="en-US" sz="2000" b="1" dirty="0">
                  <a:solidFill>
                    <a:schemeClr val="bg1"/>
                  </a:solidFill>
                  <a:latin typeface="Helvetica Neue"/>
                  <a:cs typeface="Helvetica Neue"/>
                </a:rPr>
                <a:t>Institutions</a:t>
              </a:r>
            </a:p>
          </p:txBody>
        </p:sp>
        <p:sp>
          <p:nvSpPr>
            <p:cNvPr id="367633" name="Text Box 17"/>
            <p:cNvSpPr txBox="1">
              <a:spLocks noChangeArrowheads="1"/>
            </p:cNvSpPr>
            <p:nvPr/>
          </p:nvSpPr>
          <p:spPr bwMode="auto">
            <a:xfrm>
              <a:off x="1336" y="3819"/>
              <a:ext cx="1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endParaRPr lang="en-US" sz="1400" b="1">
                <a:latin typeface="Helvetica Neue"/>
                <a:cs typeface="Helvetica Neue"/>
              </a:endParaRPr>
            </a:p>
          </p:txBody>
        </p:sp>
      </p:grpSp>
      <p:sp>
        <p:nvSpPr>
          <p:cNvPr id="19" name="Title 18"/>
          <p:cNvSpPr>
            <a:spLocks noGrp="1"/>
          </p:cNvSpPr>
          <p:nvPr>
            <p:ph type="title"/>
          </p:nvPr>
        </p:nvSpPr>
        <p:spPr>
          <a:xfrm>
            <a:off x="-48343" y="929409"/>
            <a:ext cx="8229600" cy="1143000"/>
          </a:xfrm>
        </p:spPr>
        <p:txBody>
          <a:bodyPr/>
          <a:lstStyle/>
          <a:p>
            <a:pPr rtl="0" eaLnBrk="1" latinLnBrk="0" hangingPunct="1"/>
            <a:r>
              <a:rPr lang="en-US" sz="2400" b="1" kern="1200" dirty="0" smtClean="0">
                <a:solidFill>
                  <a:schemeClr val="tx1"/>
                </a:solidFill>
                <a:latin typeface="Helvetica Neue"/>
                <a:ea typeface="+mn-ea"/>
                <a:cs typeface="Helvetica Neue"/>
              </a:rPr>
              <a:t>An Integrated Community Wealth Approach</a:t>
            </a:r>
            <a:endParaRPr lang="en-US" sz="2400" kern="1200" dirty="0" smtClean="0">
              <a:solidFill>
                <a:srgbClr val="006699"/>
              </a:solidFill>
              <a:latin typeface="Helvetica Neue"/>
              <a:ea typeface="+mn-ea"/>
              <a:cs typeface="Helvetica Neue"/>
            </a:endParaRPr>
          </a:p>
          <a:p>
            <a:endParaRPr lang="en-US" dirty="0"/>
          </a:p>
        </p:txBody>
      </p:sp>
      <p:sp>
        <p:nvSpPr>
          <p:cNvPr id="21" name="Text Box 9"/>
          <p:cNvSpPr txBox="1">
            <a:spLocks noChangeArrowheads="1"/>
          </p:cNvSpPr>
          <p:nvPr/>
        </p:nvSpPr>
        <p:spPr bwMode="auto">
          <a:xfrm>
            <a:off x="4482638" y="2609850"/>
            <a:ext cx="3739022" cy="3694113"/>
          </a:xfrm>
          <a:prstGeom prst="rect">
            <a:avLst/>
          </a:prstGeom>
          <a:noFill/>
          <a:ln w="12700" cmpd="sng">
            <a:solidFill>
              <a:schemeClr val="tx1"/>
            </a:solidFill>
            <a:miter lim="800000"/>
            <a:headEnd/>
            <a:tailEnd/>
          </a:ln>
          <a:effectLst/>
          <a:extLst>
            <a:ext uri="{909E8E84-426E-40DD-AFC4-6F175D3DCCD1}">
              <a14:hiddenFill xmlns:a14="http://schemas.microsoft.com/office/drawing/2010/main">
                <a:solidFill>
                  <a:srgbClr val="A3B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8600" indent="-228600">
              <a:defRPr sz="2400">
                <a:solidFill>
                  <a:schemeClr val="tx1"/>
                </a:solidFill>
                <a:latin typeface="Times" charset="0"/>
                <a:ea typeface="ＭＳ Ｐゴシック" charset="0"/>
              </a:defRPr>
            </a:lvl1pPr>
            <a:lvl2pPr marL="635000" indent="-1778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marL="285750" indent="-285750">
              <a:buFont typeface="Wingdings" charset="2"/>
              <a:buChar char="v"/>
            </a:pPr>
            <a:r>
              <a:rPr lang="en-US" sz="1800" dirty="0" smtClean="0">
                <a:solidFill>
                  <a:srgbClr val="000000"/>
                </a:solidFill>
                <a:latin typeface="Helvetica Neue"/>
                <a:cs typeface="Helvetica Neue"/>
              </a:rPr>
              <a:t>Help individuals build wealth and savings  (using matched-savings programs, etc.)</a:t>
            </a:r>
          </a:p>
          <a:p>
            <a:pPr marL="285750" indent="-285750">
              <a:buFont typeface="Wingdings" charset="2"/>
              <a:buChar char="v"/>
            </a:pPr>
            <a:endParaRPr lang="en-US" sz="1800" dirty="0" smtClean="0">
              <a:solidFill>
                <a:srgbClr val="000000"/>
              </a:solidFill>
              <a:latin typeface="Helvetica Neue"/>
              <a:cs typeface="Helvetica Neue"/>
            </a:endParaRPr>
          </a:p>
          <a:p>
            <a:pPr marL="285750" indent="-285750">
              <a:buFont typeface="Wingdings" charset="2"/>
              <a:buChar char="v"/>
            </a:pPr>
            <a:r>
              <a:rPr lang="en-US" sz="1800" dirty="0" smtClean="0">
                <a:solidFill>
                  <a:srgbClr val="000000"/>
                </a:solidFill>
                <a:latin typeface="Helvetica Neue"/>
                <a:cs typeface="Helvetica Neue"/>
              </a:rPr>
              <a:t>Create community owned businesses and other entities that provide living wage jobs and anchor wealth in low-income communities</a:t>
            </a:r>
          </a:p>
          <a:p>
            <a:pPr marL="285750" indent="-285750">
              <a:buFont typeface="Wingdings" charset="2"/>
              <a:buChar char="v"/>
            </a:pPr>
            <a:endParaRPr lang="en-US" sz="1800" dirty="0" smtClean="0">
              <a:solidFill>
                <a:srgbClr val="000000"/>
              </a:solidFill>
              <a:latin typeface="Helvetica Neue"/>
              <a:cs typeface="Helvetica Neue"/>
            </a:endParaRPr>
          </a:p>
          <a:p>
            <a:pPr marL="285750" indent="-285750">
              <a:buFont typeface="Wingdings" charset="2"/>
              <a:buChar char="v"/>
            </a:pPr>
            <a:r>
              <a:rPr lang="en-US" sz="1800" dirty="0" smtClean="0">
                <a:solidFill>
                  <a:srgbClr val="000000"/>
                </a:solidFill>
                <a:latin typeface="Helvetica Neue"/>
                <a:cs typeface="Helvetica Neue"/>
              </a:rPr>
              <a:t>Link community businesses with anchor procurement needs</a:t>
            </a:r>
          </a:p>
          <a:p>
            <a:pPr marL="0" indent="0"/>
            <a:endParaRPr lang="en-US" sz="1800" dirty="0">
              <a:solidFill>
                <a:srgbClr val="006600"/>
              </a:solidFill>
              <a:latin typeface="Helvetica Neue"/>
              <a:cs typeface="Helvetica Neu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 b="1" dirty="0" smtClean="0"/>
              <a:t>Strategy #1: Community-Based </a:t>
            </a:r>
            <a:r>
              <a:rPr lang="en-US" sz="800" dirty="0" smtClean="0"/>
              <a:t> </a:t>
            </a:r>
            <a:r>
              <a:rPr lang="en-US" sz="800" b="1" dirty="0" smtClean="0"/>
              <a:t>Business Ownership</a:t>
            </a:r>
            <a:r>
              <a:rPr lang="en-US" sz="800" dirty="0" smtClean="0"/>
              <a:t> </a:t>
            </a:r>
            <a:br>
              <a:rPr lang="en-US" sz="800" dirty="0" smtClean="0"/>
            </a:br>
            <a:r>
              <a:rPr lang="en-US" sz="800" b="1" dirty="0" smtClean="0"/>
              <a:t>New Communities CDC (Newark, NJ)</a:t>
            </a:r>
            <a:r>
              <a:rPr lang="en-US" sz="800" dirty="0" smtClean="0"/>
              <a:t> </a:t>
            </a:r>
            <a:br>
              <a:rPr lang="en-US" sz="800" dirty="0" smtClean="0"/>
            </a:br>
            <a:r>
              <a:rPr lang="en-US" sz="900" dirty="0" smtClean="0"/>
              <a:t/>
            </a:r>
            <a:br>
              <a:rPr lang="en-US" sz="900" dirty="0" smtClean="0"/>
            </a:br>
            <a:endParaRPr lang="en-US" dirty="0"/>
          </a:p>
        </p:txBody>
      </p:sp>
      <p:sp>
        <p:nvSpPr>
          <p:cNvPr id="7" name="Content Placeholder 6"/>
          <p:cNvSpPr>
            <a:spLocks noGrp="1"/>
          </p:cNvSpPr>
          <p:nvPr>
            <p:ph idx="1"/>
          </p:nvPr>
        </p:nvSpPr>
        <p:spPr/>
        <p:txBody>
          <a:bodyPr>
            <a:normAutofit/>
          </a:bodyPr>
          <a:lstStyle/>
          <a:p>
            <a:pPr lvl="0"/>
            <a:r>
              <a:rPr lang="en-US" sz="1200" dirty="0" smtClean="0"/>
              <a:t>Founded in 1968 by Monsignor William Linder, then a 	young parish priest</a:t>
            </a:r>
          </a:p>
          <a:p>
            <a:pPr lvl="0"/>
            <a:r>
              <a:rPr lang="en-US" sz="1200" dirty="0" smtClean="0"/>
              <a:t> 	Employs 1,300 neighborhood residents</a:t>
            </a:r>
          </a:p>
          <a:p>
            <a:pPr lvl="0"/>
            <a:r>
              <a:rPr lang="en-US" sz="1200" dirty="0" smtClean="0"/>
              <a:t> 	Manages 2,000 units of affordable housing</a:t>
            </a:r>
          </a:p>
          <a:p>
            <a:pPr lvl="0"/>
            <a:r>
              <a:rPr lang="en-US" sz="1200" dirty="0" smtClean="0"/>
              <a:t> 	Developed a shopping center that houses community-	owned businesses and services</a:t>
            </a:r>
          </a:p>
          <a:p>
            <a:pPr lvl="0"/>
            <a:r>
              <a:rPr lang="en-US" sz="1200" dirty="0" smtClean="0"/>
              <a:t> 	Assets exceed $500M</a:t>
            </a:r>
          </a:p>
          <a:p>
            <a:pPr lvl="0"/>
            <a:r>
              <a:rPr lang="en-US" sz="1200" dirty="0" smtClean="0"/>
              <a:t> 	Proceeds help support day-care and after-school programs, 	health services, and a Youth Automotive Training Center 	that trains auto technicians </a:t>
            </a:r>
          </a:p>
          <a:p>
            <a:endParaRPr lang="en-US" sz="1200" dirty="0"/>
          </a:p>
        </p:txBody>
      </p:sp>
      <p:pic>
        <p:nvPicPr>
          <p:cNvPr id="3" name="Picture 2" descr="DC PPT Templat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38198" cy="6858000"/>
          </a:xfrm>
          <a:prstGeom prst="rect">
            <a:avLst/>
          </a:prstGeom>
        </p:spPr>
      </p:pic>
      <p:sp>
        <p:nvSpPr>
          <p:cNvPr id="4" name="TextBox 3"/>
          <p:cNvSpPr txBox="1"/>
          <p:nvPr/>
        </p:nvSpPr>
        <p:spPr>
          <a:xfrm>
            <a:off x="727363" y="544234"/>
            <a:ext cx="7281129" cy="523220"/>
          </a:xfrm>
          <a:prstGeom prst="rect">
            <a:avLst/>
          </a:prstGeom>
          <a:noFill/>
        </p:spPr>
        <p:txBody>
          <a:bodyPr wrap="square" rtlCol="0">
            <a:spAutoFit/>
          </a:bodyPr>
          <a:lstStyle/>
          <a:p>
            <a:endParaRPr lang="en-US" sz="2800" b="1" dirty="0">
              <a:solidFill>
                <a:srgbClr val="0000FF"/>
              </a:solidFill>
              <a:latin typeface="Helvetica Neue"/>
              <a:cs typeface="Helvetica Neue"/>
            </a:endParaRPr>
          </a:p>
        </p:txBody>
      </p:sp>
      <p:sp>
        <p:nvSpPr>
          <p:cNvPr id="5" name="TextBox 4"/>
          <p:cNvSpPr txBox="1"/>
          <p:nvPr/>
        </p:nvSpPr>
        <p:spPr>
          <a:xfrm>
            <a:off x="457200" y="1879042"/>
            <a:ext cx="7977909" cy="3967240"/>
          </a:xfrm>
          <a:prstGeom prst="rect">
            <a:avLst/>
          </a:prstGeom>
          <a:noFill/>
        </p:spPr>
        <p:txBody>
          <a:bodyPr wrap="square" rtlCol="0">
            <a:spAutoFit/>
          </a:bodyPr>
          <a:lstStyle/>
          <a:p>
            <a:pPr>
              <a:lnSpc>
                <a:spcPct val="105000"/>
              </a:lnSpc>
              <a:buSzPct val="150000"/>
              <a:buFont typeface="Arial"/>
              <a:buChar char="•"/>
            </a:pPr>
            <a:r>
              <a:rPr lang="en-US" sz="2400" dirty="0" smtClean="0">
                <a:latin typeface="Times New Roman" charset="0"/>
              </a:rPr>
              <a:t> 	Founded in 1968 by Monsignor William Linder, then a 	young parish priest</a:t>
            </a:r>
          </a:p>
          <a:p>
            <a:pPr>
              <a:lnSpc>
                <a:spcPct val="105000"/>
              </a:lnSpc>
              <a:buSzPct val="150000"/>
              <a:buFont typeface="Arial"/>
              <a:buChar char="•"/>
            </a:pPr>
            <a:r>
              <a:rPr lang="en-US" sz="2400" dirty="0" smtClean="0">
                <a:latin typeface="Times New Roman" charset="0"/>
              </a:rPr>
              <a:t> 	Employs 1,300 neighborhood residents</a:t>
            </a:r>
          </a:p>
          <a:p>
            <a:pPr>
              <a:lnSpc>
                <a:spcPct val="105000"/>
              </a:lnSpc>
              <a:buSzPct val="150000"/>
              <a:buFont typeface="Arial"/>
              <a:buChar char="•"/>
            </a:pPr>
            <a:r>
              <a:rPr lang="en-US" sz="2400" dirty="0" smtClean="0">
                <a:latin typeface="Times New Roman" charset="0"/>
              </a:rPr>
              <a:t> 	Manages 2,000 units of affordable housing</a:t>
            </a:r>
          </a:p>
          <a:p>
            <a:pPr>
              <a:lnSpc>
                <a:spcPct val="105000"/>
              </a:lnSpc>
              <a:buSzPct val="150000"/>
              <a:buFont typeface="Arial"/>
              <a:buChar char="•"/>
            </a:pPr>
            <a:r>
              <a:rPr lang="en-US" sz="2400" dirty="0" smtClean="0">
                <a:latin typeface="Times New Roman" charset="0"/>
              </a:rPr>
              <a:t> 	Developed a shopping center that houses community-	owned businesses and services</a:t>
            </a:r>
          </a:p>
          <a:p>
            <a:pPr>
              <a:lnSpc>
                <a:spcPct val="105000"/>
              </a:lnSpc>
              <a:buSzPct val="150000"/>
              <a:buFont typeface="Arial"/>
              <a:buChar char="•"/>
            </a:pPr>
            <a:r>
              <a:rPr lang="en-US" sz="2400" dirty="0" smtClean="0">
                <a:latin typeface="Times New Roman" charset="0"/>
              </a:rPr>
              <a:t> 	Assets exceed $500M</a:t>
            </a:r>
          </a:p>
          <a:p>
            <a:pPr>
              <a:lnSpc>
                <a:spcPct val="105000"/>
              </a:lnSpc>
              <a:buSzPct val="150000"/>
              <a:buFont typeface="Arial"/>
              <a:buChar char="•"/>
            </a:pPr>
            <a:r>
              <a:rPr lang="en-US" sz="2400" dirty="0" smtClean="0">
                <a:latin typeface="Times New Roman" charset="0"/>
              </a:rPr>
              <a:t> 	Proceeds help support day-care and after-school programs, 	health services, and a Youth Automotive Training Center 	that trains auto technicians</a:t>
            </a:r>
            <a:endParaRPr lang="en-US" sz="2400" dirty="0">
              <a:latin typeface="Times New Roman" charset="0"/>
            </a:endParaRPr>
          </a:p>
        </p:txBody>
      </p:sp>
      <p:sp>
        <p:nvSpPr>
          <p:cNvPr id="6" name="TextBox 5"/>
          <p:cNvSpPr txBox="1"/>
          <p:nvPr/>
        </p:nvSpPr>
        <p:spPr>
          <a:xfrm>
            <a:off x="145701" y="274638"/>
            <a:ext cx="6572459" cy="1384995"/>
          </a:xfrm>
          <a:prstGeom prst="rect">
            <a:avLst/>
          </a:prstGeom>
          <a:noFill/>
        </p:spPr>
        <p:txBody>
          <a:bodyPr wrap="square" rtlCol="0">
            <a:spAutoFit/>
          </a:bodyPr>
          <a:lstStyle/>
          <a:p>
            <a:r>
              <a:rPr lang="en-US" sz="2800" b="1" dirty="0" smtClean="0"/>
              <a:t>Strategy #1: Community-Based </a:t>
            </a:r>
            <a:r>
              <a:rPr lang="en-US" sz="2800" dirty="0" smtClean="0"/>
              <a:t> </a:t>
            </a:r>
            <a:r>
              <a:rPr lang="en-US" sz="2800" b="1" dirty="0" smtClean="0"/>
              <a:t>Business Ownership</a:t>
            </a:r>
            <a:endParaRPr lang="en-US" sz="2800" dirty="0" smtClean="0"/>
          </a:p>
          <a:p>
            <a:r>
              <a:rPr lang="en-US" sz="2800" b="1" dirty="0" smtClean="0"/>
              <a:t>New Communities CDC (Newark, NJ)</a:t>
            </a:r>
            <a:endParaRPr lang="en-US" sz="2800" dirty="0"/>
          </a:p>
        </p:txBody>
      </p:sp>
    </p:spTree>
    <p:extLst>
      <p:ext uri="{BB962C8B-B14F-4D97-AF65-F5344CB8AC3E}">
        <p14:creationId xmlns:p14="http://schemas.microsoft.com/office/powerpoint/2010/main" val="10740176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 PPT Templat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38198" cy="6858000"/>
          </a:xfrm>
          <a:prstGeom prst="rect">
            <a:avLst/>
          </a:prstGeom>
        </p:spPr>
      </p:pic>
      <p:sp>
        <p:nvSpPr>
          <p:cNvPr id="634882" name="Rectangle 2"/>
          <p:cNvSpPr>
            <a:spLocks noGrp="1" noChangeArrowheads="1"/>
          </p:cNvSpPr>
          <p:nvPr>
            <p:ph type="title"/>
          </p:nvPr>
        </p:nvSpPr>
        <p:spPr>
          <a:xfrm>
            <a:off x="0" y="923636"/>
            <a:ext cx="7763163" cy="588818"/>
          </a:xfrm>
        </p:spPr>
        <p:txBody>
          <a:bodyPr>
            <a:noAutofit/>
          </a:bodyPr>
          <a:lstStyle/>
          <a:p>
            <a:r>
              <a:rPr lang="en-US" sz="2800" b="1" dirty="0" smtClean="0">
                <a:solidFill>
                  <a:schemeClr val="tx1"/>
                </a:solidFill>
                <a:latin typeface="Helvetica Neue"/>
                <a:cs typeface="Helvetica Neue"/>
              </a:rPr>
              <a:t>Strategy #2: Community Ownership</a:t>
            </a:r>
            <a:br>
              <a:rPr lang="en-US" sz="2800" b="1" dirty="0" smtClean="0">
                <a:solidFill>
                  <a:schemeClr val="tx1"/>
                </a:solidFill>
                <a:latin typeface="Helvetica Neue"/>
                <a:cs typeface="Helvetica Neue"/>
              </a:rPr>
            </a:br>
            <a:r>
              <a:rPr lang="en-US" sz="2800" b="1" dirty="0" smtClean="0">
                <a:solidFill>
                  <a:srgbClr val="0000FF"/>
                </a:solidFill>
                <a:latin typeface="Helvetica Neue"/>
                <a:cs typeface="Helvetica Neue"/>
              </a:rPr>
              <a:t>Market </a:t>
            </a:r>
            <a:r>
              <a:rPr lang="en-US" sz="2800" b="1" dirty="0">
                <a:solidFill>
                  <a:srgbClr val="0000FF"/>
                </a:solidFill>
                <a:latin typeface="Helvetica Neue"/>
                <a:cs typeface="Helvetica Neue"/>
              </a:rPr>
              <a:t>Creek Plaza</a:t>
            </a:r>
            <a:r>
              <a:rPr lang="en-US" sz="2800" b="1" dirty="0" smtClean="0">
                <a:solidFill>
                  <a:srgbClr val="0000FF"/>
                </a:solidFill>
                <a:latin typeface="Helvetica Neue"/>
                <a:cs typeface="Helvetica Neue"/>
              </a:rPr>
              <a:t> (</a:t>
            </a:r>
            <a:r>
              <a:rPr lang="en-US" sz="2800" b="1" dirty="0">
                <a:solidFill>
                  <a:srgbClr val="0000FF"/>
                </a:solidFill>
                <a:latin typeface="Helvetica Neue"/>
                <a:cs typeface="Helvetica Neue"/>
              </a:rPr>
              <a:t>San Diego, CA)</a:t>
            </a:r>
            <a:endParaRPr lang="en-US" sz="2800" dirty="0">
              <a:solidFill>
                <a:srgbClr val="0000FF"/>
              </a:solidFill>
              <a:latin typeface="Helvetica Neue"/>
              <a:cs typeface="Helvetica Neue"/>
            </a:endParaRPr>
          </a:p>
        </p:txBody>
      </p:sp>
      <p:sp>
        <p:nvSpPr>
          <p:cNvPr id="634883" name="Rectangle 3"/>
          <p:cNvSpPr>
            <a:spLocks noGrp="1" noChangeArrowheads="1"/>
          </p:cNvSpPr>
          <p:nvPr>
            <p:ph type="body" idx="1"/>
          </p:nvPr>
        </p:nvSpPr>
        <p:spPr>
          <a:xfrm>
            <a:off x="460664" y="1710450"/>
            <a:ext cx="8039100" cy="4936983"/>
          </a:xfrm>
        </p:spPr>
        <p:txBody>
          <a:bodyPr>
            <a:normAutofit/>
          </a:bodyPr>
          <a:lstStyle/>
          <a:p>
            <a:pPr>
              <a:lnSpc>
                <a:spcPct val="140000"/>
              </a:lnSpc>
              <a:buSzPct val="150000"/>
            </a:pPr>
            <a:r>
              <a:rPr lang="en-US" sz="1800" b="1" dirty="0" smtClean="0">
                <a:solidFill>
                  <a:schemeClr val="tx1"/>
                </a:solidFill>
                <a:latin typeface="Helvetica Neue"/>
                <a:cs typeface="Helvetica Neue"/>
              </a:rPr>
              <a:t>Mixed</a:t>
            </a:r>
            <a:r>
              <a:rPr lang="en-US" sz="1800" b="1" dirty="0">
                <a:solidFill>
                  <a:schemeClr val="tx1"/>
                </a:solidFill>
                <a:latin typeface="Helvetica Neue"/>
                <a:cs typeface="Helvetica Neue"/>
              </a:rPr>
              <a:t>-use development: </a:t>
            </a:r>
            <a:r>
              <a:rPr lang="en-US" sz="1800" dirty="0">
                <a:solidFill>
                  <a:schemeClr val="tx1"/>
                </a:solidFill>
                <a:latin typeface="Helvetica Neue"/>
                <a:cs typeface="Helvetica Neue"/>
              </a:rPr>
              <a:t>Community-designed $65M commercial </a:t>
            </a:r>
            <a:r>
              <a:rPr lang="en-US" sz="1800" dirty="0" smtClean="0">
                <a:solidFill>
                  <a:schemeClr val="tx1"/>
                </a:solidFill>
                <a:latin typeface="Helvetica Neue"/>
                <a:cs typeface="Helvetica Neue"/>
              </a:rPr>
              <a:t>and cultural </a:t>
            </a:r>
            <a:r>
              <a:rPr lang="en-US" sz="1800" dirty="0">
                <a:solidFill>
                  <a:schemeClr val="tx1"/>
                </a:solidFill>
                <a:latin typeface="Helvetica Neue"/>
                <a:cs typeface="Helvetica Neue"/>
              </a:rPr>
              <a:t>complex, anchored by a shopping center, in SE San Diego Diamond neighborhood.</a:t>
            </a:r>
          </a:p>
          <a:p>
            <a:pPr>
              <a:lnSpc>
                <a:spcPct val="140000"/>
              </a:lnSpc>
              <a:buSzPct val="150000"/>
            </a:pPr>
            <a:r>
              <a:rPr lang="en-US" sz="1800" b="1" dirty="0" smtClean="0">
                <a:solidFill>
                  <a:schemeClr val="tx1"/>
                </a:solidFill>
                <a:latin typeface="Helvetica Neue"/>
                <a:cs typeface="Helvetica Neue"/>
              </a:rPr>
              <a:t>Mixed </a:t>
            </a:r>
            <a:r>
              <a:rPr lang="en-US" sz="1800" b="1" dirty="0">
                <a:solidFill>
                  <a:schemeClr val="tx1"/>
                </a:solidFill>
                <a:latin typeface="Helvetica Neue"/>
                <a:cs typeface="Helvetica Neue"/>
              </a:rPr>
              <a:t>individual &amp; community ownership</a:t>
            </a:r>
          </a:p>
          <a:p>
            <a:pPr lvl="1">
              <a:lnSpc>
                <a:spcPct val="140000"/>
              </a:lnSpc>
              <a:buSzPct val="150000"/>
              <a:buFont typeface="Courier New"/>
              <a:buChar char="o"/>
            </a:pPr>
            <a:r>
              <a:rPr lang="en-US" sz="1800" b="1" dirty="0" smtClean="0">
                <a:solidFill>
                  <a:schemeClr val="tx1"/>
                </a:solidFill>
                <a:latin typeface="Helvetica Neue"/>
                <a:cs typeface="Helvetica Neue"/>
              </a:rPr>
              <a:t>Community </a:t>
            </a:r>
            <a:r>
              <a:rPr lang="en-US" sz="1800" b="1" dirty="0">
                <a:solidFill>
                  <a:schemeClr val="tx1"/>
                </a:solidFill>
                <a:latin typeface="Helvetica Neue"/>
                <a:cs typeface="Helvetica Neue"/>
              </a:rPr>
              <a:t>shares: </a:t>
            </a:r>
            <a:r>
              <a:rPr lang="en-US" sz="1800" dirty="0">
                <a:solidFill>
                  <a:schemeClr val="tx1"/>
                </a:solidFill>
                <a:latin typeface="Helvetica Neue"/>
                <a:cs typeface="Helvetica Neue"/>
              </a:rPr>
              <a:t>423 residents own shares, raising $500,000 (20 percent equity — will own 50 percent after parent foundation (Jacobs Foundation) exits in 2018</a:t>
            </a:r>
            <a:r>
              <a:rPr lang="en-US" sz="1800" dirty="0" smtClean="0">
                <a:solidFill>
                  <a:schemeClr val="tx1"/>
                </a:solidFill>
                <a:latin typeface="Helvetica Neue"/>
                <a:cs typeface="Helvetica Neue"/>
              </a:rPr>
              <a:t>.)</a:t>
            </a:r>
            <a:endParaRPr lang="en-US" sz="1800" dirty="0">
              <a:solidFill>
                <a:schemeClr val="tx1"/>
              </a:solidFill>
              <a:latin typeface="Helvetica Neue"/>
              <a:cs typeface="Helvetica Neue"/>
            </a:endParaRPr>
          </a:p>
          <a:p>
            <a:pPr lvl="1">
              <a:lnSpc>
                <a:spcPct val="140000"/>
              </a:lnSpc>
              <a:buSzPct val="150000"/>
              <a:buFont typeface="Courier New"/>
              <a:buChar char="o"/>
            </a:pPr>
            <a:r>
              <a:rPr lang="en-US" sz="1800" b="1" dirty="0" smtClean="0">
                <a:solidFill>
                  <a:schemeClr val="tx1"/>
                </a:solidFill>
                <a:latin typeface="Helvetica Neue"/>
                <a:cs typeface="Helvetica Neue"/>
              </a:rPr>
              <a:t>Local </a:t>
            </a:r>
            <a:r>
              <a:rPr lang="en-US" sz="1800" b="1" dirty="0">
                <a:solidFill>
                  <a:schemeClr val="tx1"/>
                </a:solidFill>
                <a:latin typeface="Helvetica Neue"/>
                <a:cs typeface="Helvetica Neue"/>
              </a:rPr>
              <a:t>community foundation ownership: </a:t>
            </a:r>
            <a:r>
              <a:rPr lang="en-US" sz="1800" dirty="0">
                <a:solidFill>
                  <a:schemeClr val="tx1"/>
                </a:solidFill>
                <a:latin typeface="Helvetica Neue"/>
                <a:cs typeface="Helvetica Neue"/>
              </a:rPr>
              <a:t>Neighborhood foundation has 20 percent equity—will own 50 percent after parent foundation exits.</a:t>
            </a:r>
          </a:p>
          <a:p>
            <a:pPr>
              <a:lnSpc>
                <a:spcPct val="140000"/>
              </a:lnSpc>
              <a:buSzPct val="150000"/>
            </a:pPr>
            <a:r>
              <a:rPr lang="en-US" sz="1800" b="1" dirty="0" smtClean="0">
                <a:solidFill>
                  <a:schemeClr val="tx1"/>
                </a:solidFill>
                <a:latin typeface="Helvetica Neue"/>
                <a:cs typeface="Helvetica Neue"/>
              </a:rPr>
              <a:t>Green</a:t>
            </a:r>
            <a:r>
              <a:rPr lang="en-US" sz="1800" b="1" dirty="0">
                <a:solidFill>
                  <a:schemeClr val="tx1"/>
                </a:solidFill>
                <a:latin typeface="Helvetica Neue"/>
                <a:cs typeface="Helvetica Neue"/>
              </a:rPr>
              <a:t>: </a:t>
            </a:r>
            <a:r>
              <a:rPr lang="en-US" sz="1800" dirty="0">
                <a:solidFill>
                  <a:schemeClr val="tx1"/>
                </a:solidFill>
                <a:latin typeface="Helvetica Neue"/>
                <a:cs typeface="Helvetica Neue"/>
              </a:rPr>
              <a:t>Complex is on brownfield site and adjacent to San Diego trolley line -- example of transit-oriented development</a:t>
            </a:r>
            <a:endParaRPr lang="en-US" sz="1800" b="1" dirty="0">
              <a:solidFill>
                <a:schemeClr val="tx1"/>
              </a:solidFill>
              <a:latin typeface="Helvetica Neue"/>
              <a:cs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TotalTime>
  <Words>1170</Words>
  <Application>Microsoft Office PowerPoint</Application>
  <PresentationFormat>On-screen Show (4:3)</PresentationFormat>
  <Paragraphs>189</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Chart</vt:lpstr>
      <vt:lpstr>  Community Wealth Building: A New Paradigm of  Community Economic Development  Presentation for: MSU CCED Institute Webinar March 26, 2013   </vt:lpstr>
      <vt:lpstr> Wealth Inequality in the United States  </vt:lpstr>
      <vt:lpstr>The Prevailing Economic  Development Paradigm</vt:lpstr>
      <vt:lpstr> A New Approach to Economic Development that: </vt:lpstr>
      <vt:lpstr>PowerPoint Presentation</vt:lpstr>
      <vt:lpstr>Continuum of Wealth-Building Strategies BROADENING OWNERSHIP OVER ASSETS AND CAPITAL </vt:lpstr>
      <vt:lpstr>An Integrated Community Wealth Approach </vt:lpstr>
      <vt:lpstr>Strategy #1: Community-Based  Business Ownership  New Communities CDC (Newark, NJ)   </vt:lpstr>
      <vt:lpstr>Strategy #2: Community Ownership Market Creek Plaza (San Diego, CA)</vt:lpstr>
      <vt:lpstr>Strategy #3: Social Enterprise Roberts Enterprise Development Fund (REDF)  </vt:lpstr>
      <vt:lpstr>Strategy #4: Community Land Trust Dudley Street Inc.  </vt:lpstr>
      <vt:lpstr>PowerPoint Presentation</vt:lpstr>
      <vt:lpstr>PowerPoint Presentation</vt:lpstr>
      <vt:lpstr>The Emerging Community Wealth Economy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Wealth Building: A New Paradigm for Community Economic Development  Presentation for: MSU Webinar March 26, 2013</dc:title>
  <dc:creator>Ted Howard</dc:creator>
  <cp:lastModifiedBy>Kevin Doyle</cp:lastModifiedBy>
  <cp:revision>28</cp:revision>
  <dcterms:created xsi:type="dcterms:W3CDTF">2013-03-19T19:20:04Z</dcterms:created>
  <dcterms:modified xsi:type="dcterms:W3CDTF">2013-04-29T16:41:01Z</dcterms:modified>
</cp:coreProperties>
</file>