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261" r:id="rId1"/>
  </p:sldMasterIdLst>
  <p:notesMasterIdLst>
    <p:notesMasterId r:id="rId34"/>
  </p:notesMasterIdLst>
  <p:sldIdLst>
    <p:sldId id="269" r:id="rId2"/>
    <p:sldId id="270" r:id="rId3"/>
    <p:sldId id="293" r:id="rId4"/>
    <p:sldId id="296" r:id="rId5"/>
    <p:sldId id="297" r:id="rId6"/>
    <p:sldId id="298" r:id="rId7"/>
    <p:sldId id="301" r:id="rId8"/>
    <p:sldId id="404" r:id="rId9"/>
    <p:sldId id="367" r:id="rId10"/>
    <p:sldId id="303" r:id="rId11"/>
    <p:sldId id="403" r:id="rId12"/>
    <p:sldId id="396" r:id="rId13"/>
    <p:sldId id="397" r:id="rId14"/>
    <p:sldId id="379" r:id="rId15"/>
    <p:sldId id="393" r:id="rId16"/>
    <p:sldId id="394" r:id="rId17"/>
    <p:sldId id="391" r:id="rId18"/>
    <p:sldId id="392" r:id="rId19"/>
    <p:sldId id="377" r:id="rId20"/>
    <p:sldId id="378" r:id="rId21"/>
    <p:sldId id="381" r:id="rId22"/>
    <p:sldId id="386" r:id="rId23"/>
    <p:sldId id="384" r:id="rId24"/>
    <p:sldId id="376" r:id="rId25"/>
    <p:sldId id="410" r:id="rId26"/>
    <p:sldId id="411" r:id="rId27"/>
    <p:sldId id="412" r:id="rId28"/>
    <p:sldId id="408" r:id="rId29"/>
    <p:sldId id="374" r:id="rId30"/>
    <p:sldId id="262" r:id="rId31"/>
    <p:sldId id="264" r:id="rId32"/>
    <p:sldId id="266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91" autoAdjust="0"/>
    <p:restoredTop sz="98370" autoAdjust="0"/>
  </p:normalViewPr>
  <p:slideViewPr>
    <p:cSldViewPr snapToGrid="0" snapToObjects="1">
      <p:cViewPr>
        <p:scale>
          <a:sx n="100" d="100"/>
          <a:sy n="100" d="100"/>
        </p:scale>
        <p:origin x="-1308" y="-3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54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67D580-3321-8E49-9CFE-8E7272B7A254}" type="datetimeFigureOut">
              <a:rPr lang="en-US" smtClean="0"/>
              <a:pPr/>
              <a:t>4/26/2013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21BA7D-E00D-A942-B0D2-39B98B7FB3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179832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Recession ended </a:t>
            </a:r>
            <a:r>
              <a:rPr lang="en-US" dirty="0" err="1" smtClean="0"/>
              <a:t>june</a:t>
            </a:r>
            <a:r>
              <a:rPr lang="en-US" dirty="0" smtClean="0"/>
              <a:t> 2009, but job growth only about sufficient</a:t>
            </a:r>
            <a:r>
              <a:rPr lang="en-US" baseline="0" dirty="0" smtClean="0"/>
              <a:t> to absorb new entrants. </a:t>
            </a:r>
          </a:p>
          <a:p>
            <a:r>
              <a:rPr lang="en-US" baseline="0" dirty="0" smtClean="0"/>
              <a:t>25.1 million under or unemployed</a:t>
            </a:r>
          </a:p>
          <a:p>
            <a:r>
              <a:rPr lang="en-US" baseline="0" dirty="0" smtClean="0"/>
              <a:t>Shrinking labor force, need 11.4 million jobs to get back to prerecession levels. </a:t>
            </a:r>
            <a:r>
              <a:rPr lang="en-US" baseline="0" smtClean="0"/>
              <a:t>Lost 8.7 </a:t>
            </a:r>
            <a:r>
              <a:rPr lang="en-US" baseline="0" dirty="0" err="1" smtClean="0"/>
              <a:t>m</a:t>
            </a:r>
            <a:r>
              <a:rPr lang="en-US" baseline="0" dirty="0" smtClean="0"/>
              <a:t> jobs, created 1 </a:t>
            </a:r>
            <a:r>
              <a:rPr lang="en-US" baseline="0" dirty="0" err="1" smtClean="0"/>
              <a:t>m</a:t>
            </a:r>
            <a:r>
              <a:rPr lang="en-US" baseline="0" dirty="0" smtClean="0"/>
              <a:t> private sector jobs in the recovery, still down 7.7 M jobs. Add 3.7 </a:t>
            </a:r>
            <a:r>
              <a:rPr lang="en-US" baseline="0" dirty="0" err="1" smtClean="0"/>
              <a:t>m</a:t>
            </a:r>
            <a:r>
              <a:rPr lang="en-US" baseline="0" dirty="0" smtClean="0"/>
              <a:t> in new entrants to get the 11.4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A44F61-97FB-4906-A479-66D868604AB8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21BA7D-E00D-A942-B0D2-39B98B7FB3B6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951143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DB3CC-F982-40F9-8DD6-BCC9AFBF44BD}" type="datetime1">
              <a:rPr lang="en-US" smtClean="0"/>
              <a:pPr/>
              <a:t>4/26/2013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480713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A4A90-EC9E-B747-A110-31A8925E1E18}" type="datetimeFigureOut">
              <a:rPr lang="en-US" smtClean="0"/>
              <a:pPr/>
              <a:t>4/26/2013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9BD8D-F3FF-E344-A6FB-03CBF6DD2A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24548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A4A90-EC9E-B747-A110-31A8925E1E18}" type="datetimeFigureOut">
              <a:rPr lang="en-US" smtClean="0"/>
              <a:pPr/>
              <a:t>4/26/2013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9BD8D-F3FF-E344-A6FB-03CBF6DD2A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92817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A4A90-EC9E-B747-A110-31A8925E1E18}" type="datetimeFigureOut">
              <a:rPr lang="en-US" smtClean="0"/>
              <a:pPr/>
              <a:t>4/26/2013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9BD8D-F3FF-E344-A6FB-03CBF6DD2A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90258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DAE5B-B07C-441A-8026-C23A427A74DC}" type="datetime1">
              <a:rPr lang="en-US" smtClean="0"/>
              <a:pPr/>
              <a:t>4/26/2013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75863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A4A90-EC9E-B747-A110-31A8925E1E18}" type="datetimeFigureOut">
              <a:rPr lang="en-US" smtClean="0"/>
              <a:pPr/>
              <a:t>4/26/2013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9BD8D-F3FF-E344-A6FB-03CBF6DD2A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6378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A4A90-EC9E-B747-A110-31A8925E1E18}" type="datetimeFigureOut">
              <a:rPr lang="en-US" smtClean="0"/>
              <a:pPr/>
              <a:t>4/26/2013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9BD8D-F3FF-E344-A6FB-03CBF6DD2A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5196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A4A90-EC9E-B747-A110-31A8925E1E18}" type="datetimeFigureOut">
              <a:rPr lang="en-US" smtClean="0"/>
              <a:pPr/>
              <a:t>4/26/2013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9BD8D-F3FF-E344-A6FB-03CBF6DD2A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33243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A4A90-EC9E-B747-A110-31A8925E1E18}" type="datetimeFigureOut">
              <a:rPr lang="en-US" smtClean="0"/>
              <a:pPr/>
              <a:t>4/26/2013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9BD8D-F3FF-E344-A6FB-03CBF6DD2A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66423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A4A90-EC9E-B747-A110-31A8925E1E18}" type="datetimeFigureOut">
              <a:rPr lang="en-US" smtClean="0"/>
              <a:pPr/>
              <a:t>4/26/2013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9BD8D-F3FF-E344-A6FB-03CBF6DD2A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45156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A4A90-EC9E-B747-A110-31A8925E1E18}" type="datetimeFigureOut">
              <a:rPr lang="en-US" smtClean="0"/>
              <a:pPr/>
              <a:t>4/26/2013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9BD8D-F3FF-E344-A6FB-03CBF6DD2A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61628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8A4A90-EC9E-B747-A110-31A8925E1E18}" type="datetimeFigureOut">
              <a:rPr lang="en-US" smtClean="0"/>
              <a:pPr/>
              <a:t>4/26/2013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39BD8D-F3FF-E344-A6FB-03CBF6DD2A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72189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62" r:id="rId1"/>
    <p:sldLayoutId id="2147484263" r:id="rId2"/>
    <p:sldLayoutId id="2147484264" r:id="rId3"/>
    <p:sldLayoutId id="2147484265" r:id="rId4"/>
    <p:sldLayoutId id="2147484266" r:id="rId5"/>
    <p:sldLayoutId id="2147484267" r:id="rId6"/>
    <p:sldLayoutId id="2147484268" r:id="rId7"/>
    <p:sldLayoutId id="2147484269" r:id="rId8"/>
    <p:sldLayoutId id="2147484270" r:id="rId9"/>
    <p:sldLayoutId id="2147484271" r:id="rId10"/>
    <p:sldLayoutId id="2147484272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The New Economics&#10;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9083" r="-9083"/>
          <a:stretch>
            <a:fillRect/>
          </a:stretch>
        </p:blipFill>
        <p:spPr>
          <a:xfrm>
            <a:off x="2066925" y="2133600"/>
            <a:ext cx="7077075" cy="3992563"/>
          </a:xfrm>
        </p:spPr>
      </p:pic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171450" y="3133724"/>
            <a:ext cx="1533525" cy="1323976"/>
          </a:xfrm>
        </p:spPr>
        <p:txBody>
          <a:bodyPr>
            <a:normAutofit fontScale="90000"/>
          </a:bodyPr>
          <a:lstStyle/>
          <a:p>
            <a:pPr rtl="0" eaLnBrk="1" latinLnBrk="0" hangingPunct="1"/>
            <a:r>
              <a:rPr lang="en-US" sz="1800" kern="120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/>
            </a:r>
            <a:br>
              <a:rPr lang="en-US" sz="1800" kern="120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</a:br>
            <a:r>
              <a:rPr lang="en-US" sz="2200" b="1" dirty="0" smtClean="0">
                <a:latin typeface="Calibri"/>
                <a:ea typeface="+mn-ea"/>
                <a:cs typeface="+mn-cs"/>
              </a:rPr>
              <a:t/>
            </a:r>
            <a:br>
              <a:rPr lang="en-US" sz="2200" b="1" dirty="0" smtClean="0">
                <a:latin typeface="Calibri"/>
                <a:ea typeface="+mn-ea"/>
                <a:cs typeface="+mn-cs"/>
              </a:rPr>
            </a:br>
            <a:r>
              <a:rPr lang="en-US" sz="2200" b="1" kern="120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Juliet </a:t>
            </a:r>
            <a:r>
              <a:rPr lang="en-US" sz="2200" b="1" kern="1200" dirty="0" err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Schor</a:t>
            </a:r>
            <a:endParaRPr lang="en-US" sz="2200" b="1" dirty="0" smtClean="0"/>
          </a:p>
          <a:p>
            <a:pPr rtl="0" eaLnBrk="1" latinLnBrk="0" hangingPunct="1"/>
            <a:r>
              <a:rPr lang="en-US" sz="2200" b="1" kern="120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MSU</a:t>
            </a:r>
            <a:endParaRPr lang="en-US" sz="2200" b="1" dirty="0" smtClean="0"/>
          </a:p>
          <a:p>
            <a:pPr rtl="0" eaLnBrk="1" latinLnBrk="0" hangingPunct="1"/>
            <a:r>
              <a:rPr lang="en-US" sz="2200" b="1" kern="120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March 2013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16423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08000"/>
            <a:ext cx="8458200" cy="1041400"/>
          </a:xfrm>
        </p:spPr>
        <p:txBody>
          <a:bodyPr/>
          <a:lstStyle/>
          <a:p>
            <a:r>
              <a:rPr lang="en-US" dirty="0" smtClean="0">
                <a:latin typeface="Abadi MT Condensed Light"/>
              </a:rPr>
              <a:t>Growth versus climate</a:t>
            </a:r>
            <a:endParaRPr lang="en-US" dirty="0">
              <a:latin typeface="Abadi MT Condensed Light"/>
            </a:endParaRPr>
          </a:p>
        </p:txBody>
      </p:sp>
      <p:pic>
        <p:nvPicPr>
          <p:cNvPr id="4" name="Content Placeholder 3" descr="Growth in GDP versus Growth in CO2 emissions. From 1991-2007. Evaluates a range of different countries. 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4886" r="-4886"/>
          <a:stretch>
            <a:fillRect/>
          </a:stretch>
        </p:blipFill>
        <p:spPr>
          <a:xfrm>
            <a:off x="457200" y="1841500"/>
            <a:ext cx="8229600" cy="4800600"/>
          </a:xfrm>
        </p:spPr>
      </p:pic>
    </p:spTree>
    <p:extLst>
      <p:ext uri="{BB962C8B-B14F-4D97-AF65-F5344CB8AC3E}">
        <p14:creationId xmlns:p14="http://schemas.microsoft.com/office/powerpoint/2010/main" xmlns="" val="2550980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1" descr="Ecological Footprint and Hours Worked Across Countries, 2005. Total Ecological Footprint, per capita and Annual Hours Worked, per employee. 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68450" y="1670494"/>
            <a:ext cx="5975350" cy="5187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badi MT Condensed Light"/>
              </a:rPr>
              <a:t>Shorter hours are essential to emission reduction and a sustainable footprint</a:t>
            </a:r>
            <a:endParaRPr lang="en-US" dirty="0">
              <a:solidFill>
                <a:srgbClr val="FF0000"/>
              </a:solidFill>
              <a:latin typeface="Abadi MT Condensed Ligh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7372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ours Worked Per Person Per Year from 1870-1973 in France, Germany, Japan, Netherlands, UK, and the US. All have relatively similar patterns until the 1950s when they all disperse. 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700" y="1219200"/>
            <a:ext cx="7683500" cy="516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Abadi MT Condensed Light"/>
                <a:cs typeface="Abadi MT Condensed Light"/>
              </a:rPr>
              <a:t>The long history of hours reductions</a:t>
            </a:r>
            <a:endParaRPr lang="en-US" sz="3600" dirty="0">
              <a:latin typeface="Abadi MT Condensed Light"/>
              <a:cs typeface="Abadi MT Condensed Ligh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9406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ours Worked, Per Person, Per Year fro 1973-2006. In France, Germany, Japan, Netherlands, UK and US. Throughout the years most countries have entirely different patterns other than UK and France which are quite similar. 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990600"/>
            <a:ext cx="8305799" cy="5181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90600" y="381000"/>
            <a:ext cx="5259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Working Hours in Selected Countries, 1973-2007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78675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Committed to </a:t>
            </a:r>
            <a:r>
              <a:rPr lang="en-US" b="1" dirty="0" smtClean="0"/>
              <a:t>consumption sharing </a:t>
            </a:r>
            <a:r>
              <a:rPr lang="en-US" b="1" dirty="0"/>
              <a:t>and peer </a:t>
            </a:r>
            <a:r>
              <a:rPr lang="en-US" b="1" dirty="0" smtClean="0"/>
              <a:t>production</a:t>
            </a:r>
            <a:endParaRPr lang="en-US" dirty="0">
              <a:solidFill>
                <a:schemeClr val="tx2"/>
              </a:solidFill>
              <a:latin typeface="Abadi MT Condensed Light"/>
              <a:cs typeface="Abadi MT Condensed Light"/>
            </a:endParaRPr>
          </a:p>
        </p:txBody>
      </p:sp>
      <p:pic>
        <p:nvPicPr>
          <p:cNvPr id="5" name="Content Placeholder 4" descr="Sharing is the New Shoppin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11532" b="-11532"/>
          <a:stretch>
            <a:fillRect/>
          </a:stretch>
        </p:blipFill>
        <p:spPr/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Peer to peer</a:t>
            </a:r>
          </a:p>
          <a:p>
            <a:r>
              <a:rPr lang="en-US" dirty="0" smtClean="0"/>
              <a:t>Old and new forms of sharing</a:t>
            </a:r>
          </a:p>
          <a:p>
            <a:r>
              <a:rPr lang="en-US" dirty="0" smtClean="0"/>
              <a:t>Internet enabled trust and reputation</a:t>
            </a:r>
          </a:p>
          <a:p>
            <a:r>
              <a:rPr lang="en-US" dirty="0" smtClean="0"/>
              <a:t>Surplus goods facilitate markets of re-use and re-sale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09029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6600"/>
                </a:solidFill>
                <a:latin typeface="Abadi MT Condensed Light"/>
                <a:cs typeface="Abadi MT Condensed Light"/>
              </a:rPr>
              <a:t>The fast-fashion era</a:t>
            </a:r>
            <a:endParaRPr lang="en-US" dirty="0">
              <a:solidFill>
                <a:srgbClr val="FF6600"/>
              </a:solidFill>
              <a:latin typeface="Abadi MT Condensed Light"/>
              <a:cs typeface="Abadi MT Condensed Light"/>
            </a:endParaRPr>
          </a:p>
        </p:txBody>
      </p:sp>
      <p:pic>
        <p:nvPicPr>
          <p:cNvPr id="7" name="Content Placeholder 6" descr="The fast-fashion era"/>
          <p:cNvPicPr>
            <a:picLocks noGrp="1" noChangeAspect="1"/>
          </p:cNvPicPr>
          <p:nvPr>
            <p:ph idx="1"/>
          </p:nvPr>
        </p:nvPicPr>
        <p:blipFill>
          <a:blip r:embed="rId2"/>
          <a:srcRect t="8906" b="890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1477542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rgbClr val="FF6600"/>
                </a:solidFill>
                <a:latin typeface="Abadi MT Condensed Light" charset="0"/>
              </a:rPr>
              <a:t/>
            </a:r>
            <a:br>
              <a:rPr lang="en-US" sz="3600" dirty="0" smtClean="0">
                <a:solidFill>
                  <a:srgbClr val="FF6600"/>
                </a:solidFill>
                <a:latin typeface="Abadi MT Condensed Light" charset="0"/>
              </a:rPr>
            </a:br>
            <a:r>
              <a:rPr lang="en-US" sz="3600" dirty="0" smtClean="0">
                <a:solidFill>
                  <a:srgbClr val="FF6600"/>
                </a:solidFill>
                <a:latin typeface="Abadi MT Condensed Light" charset="0"/>
              </a:rPr>
              <a:t>unsustainable apparel consumption</a:t>
            </a:r>
            <a:endParaRPr lang="en-US" dirty="0">
              <a:solidFill>
                <a:srgbClr val="FF6600"/>
              </a:solidFill>
            </a:endParaRPr>
          </a:p>
        </p:txBody>
      </p:sp>
      <p:pic>
        <p:nvPicPr>
          <p:cNvPr id="7" name="Content Placeholder 6" descr="Purchases of New Apparel by U.S. Consumers in 1991, 1995 and 2007. The number of units of apparel, per person keeps increasing with the year. "/>
          <p:cNvPicPr>
            <a:picLocks noGrp="1" noChangeAspect="1"/>
          </p:cNvPicPr>
          <p:nvPr>
            <p:ph idx="1"/>
          </p:nvPr>
        </p:nvPicPr>
        <p:blipFill>
          <a:blip r:embed="rId2"/>
          <a:srcRect l="-22137" r="-2213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3975193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You don't wear 25% of the clothes in your closet. Join thredUP and start exchanging them for some that you will!"/>
          <p:cNvPicPr>
            <a:picLocks noGrp="1" noChangeAspect="1"/>
          </p:cNvPicPr>
          <p:nvPr>
            <p:ph idx="1"/>
          </p:nvPr>
        </p:nvPicPr>
        <p:blipFill>
          <a:blip r:embed="rId2"/>
          <a:srcRect l="-4322" r="-432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956296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 flipH="1" flipV="1">
            <a:off x="8858250" y="1598221"/>
            <a:ext cx="45719" cy="45719"/>
          </a:xfrm>
        </p:spPr>
        <p:txBody>
          <a:bodyPr>
            <a:normAutofit fontScale="90000"/>
          </a:bodyPr>
          <a:lstStyle/>
          <a:p>
            <a:endParaRPr lang="en-US" dirty="0">
              <a:solidFill>
                <a:srgbClr val="FF0000"/>
              </a:solidFill>
              <a:latin typeface="Abadi MT Condensed Light"/>
              <a:cs typeface="Abadi MT Condensed Light"/>
            </a:endParaRPr>
          </a:p>
        </p:txBody>
      </p:sp>
      <p:pic>
        <p:nvPicPr>
          <p:cNvPr id="7" name="Content Placeholder 6" descr="ThredUP"/>
          <p:cNvPicPr>
            <a:picLocks noGrp="1" noChangeAspect="1"/>
          </p:cNvPicPr>
          <p:nvPr>
            <p:ph idx="1"/>
          </p:nvPr>
        </p:nvPicPr>
        <p:blipFill>
          <a:blip r:embed="rId2"/>
          <a:srcRect t="12390" b="12390"/>
          <a:stretch>
            <a:fillRect/>
          </a:stretch>
        </p:blipFill>
        <p:spPr>
          <a:xfrm>
            <a:off x="-127000" y="1"/>
            <a:ext cx="9270999" cy="6858000"/>
          </a:xfrm>
        </p:spPr>
      </p:pic>
    </p:spTree>
    <p:extLst>
      <p:ext uri="{BB962C8B-B14F-4D97-AF65-F5344CB8AC3E}">
        <p14:creationId xmlns:p14="http://schemas.microsoft.com/office/powerpoint/2010/main" xmlns="" val="2968073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6600"/>
                </a:solidFill>
                <a:latin typeface="Abadi MT Condensed Light"/>
                <a:cs typeface="Abadi MT Condensed Light"/>
              </a:rPr>
              <a:t>The sharing economy</a:t>
            </a:r>
            <a:endParaRPr lang="en-US" dirty="0">
              <a:solidFill>
                <a:srgbClr val="FF6600"/>
              </a:solidFill>
              <a:latin typeface="Abadi MT Condensed Light"/>
              <a:cs typeface="Abadi MT Condensed Light"/>
            </a:endParaRPr>
          </a:p>
        </p:txBody>
      </p:sp>
      <p:pic>
        <p:nvPicPr>
          <p:cNvPr id="4" name="Content Placeholder 3" descr="The Couch Surfing Project. The world is smaller than you think. www.couchsurfing.com"/>
          <p:cNvPicPr>
            <a:picLocks noGrp="1" noChangeAspect="1"/>
          </p:cNvPicPr>
          <p:nvPr>
            <p:ph idx="1"/>
          </p:nvPr>
        </p:nvPicPr>
        <p:blipFill>
          <a:blip r:embed="rId2"/>
          <a:srcRect t="2516" b="251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2786360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28600"/>
            <a:ext cx="4267200" cy="64008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900" smtClean="0"/>
              <a:t/>
            </a:r>
            <a:br>
              <a:rPr lang="en-US" sz="2900" smtClean="0"/>
            </a:br>
            <a:r>
              <a:rPr lang="en-US" sz="2900" smtClean="0"/>
              <a:t/>
            </a:r>
            <a:br>
              <a:rPr lang="en-US" sz="2900" smtClean="0"/>
            </a:br>
            <a:r>
              <a:rPr lang="en-US" sz="2900" smtClean="0"/>
              <a:t/>
            </a:r>
            <a:br>
              <a:rPr lang="en-US" sz="2900" smtClean="0"/>
            </a:br>
            <a:r>
              <a:rPr lang="en-US" sz="1800" smtClean="0"/>
              <a:t/>
            </a:r>
            <a:br>
              <a:rPr lang="en-US" sz="1800" smtClean="0"/>
            </a:br>
            <a:endParaRPr lang="en-US" sz="1800" dirty="0" smtClean="0"/>
          </a:p>
        </p:txBody>
      </p:sp>
      <p:pic>
        <p:nvPicPr>
          <p:cNvPr id="8" name="Content Placeholder 7" descr="True Wealth written by: Juliet B. Schor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-17044" r="-17044"/>
          <a:stretch>
            <a:fillRect/>
          </a:stretch>
        </p:blipFill>
        <p:spPr>
          <a:xfrm>
            <a:off x="1981200" y="457200"/>
            <a:ext cx="5111750" cy="5853113"/>
          </a:xfrm>
        </p:spPr>
      </p:pic>
      <p:sp>
        <p:nvSpPr>
          <p:cNvPr id="27652" name="Text Placeholder 6"/>
          <p:cNvSpPr>
            <a:spLocks noGrp="1"/>
          </p:cNvSpPr>
          <p:nvPr>
            <p:ph type="body" sz="half" idx="2"/>
          </p:nvPr>
        </p:nvSpPr>
        <p:spPr>
          <a:xfrm flipH="1">
            <a:off x="1" y="0"/>
            <a:ext cx="304800" cy="6858000"/>
          </a:xfrm>
        </p:spPr>
        <p:txBody>
          <a:bodyPr/>
          <a:lstStyle/>
          <a:p>
            <a:pPr eaLnBrk="1" hangingPunct="1"/>
            <a:endParaRPr lang="en-US" sz="2000" smtClean="0">
              <a:latin typeface="Arial Black" charset="0"/>
            </a:endParaRPr>
          </a:p>
          <a:p>
            <a:pPr eaLnBrk="1" hangingPunct="1"/>
            <a:endParaRPr lang="en-US" sz="2000" smtClean="0">
              <a:solidFill>
                <a:srgbClr val="63636F"/>
              </a:solidFill>
              <a:latin typeface="Arial Black" charset="0"/>
            </a:endParaRPr>
          </a:p>
          <a:p>
            <a:pPr eaLnBrk="1" hangingPunct="1"/>
            <a:endParaRPr lang="en-US" sz="2000" smtClean="0">
              <a:solidFill>
                <a:srgbClr val="63636F"/>
              </a:solidFill>
              <a:latin typeface="Arial Black" charset="0"/>
            </a:endParaRPr>
          </a:p>
          <a:p>
            <a:pPr eaLnBrk="1" hangingPunct="1"/>
            <a:endParaRPr lang="en-US" sz="2800" dirty="0" smtClean="0">
              <a:solidFill>
                <a:srgbClr val="63636F"/>
              </a:solidFill>
              <a:latin typeface="Arial Black" charset="0"/>
            </a:endParaRPr>
          </a:p>
        </p:txBody>
      </p:sp>
      <p:sp>
        <p:nvSpPr>
          <p:cNvPr id="27653" name="Rectangle 3"/>
          <p:cNvSpPr>
            <a:spLocks noChangeArrowheads="1"/>
          </p:cNvSpPr>
          <p:nvPr/>
        </p:nvSpPr>
        <p:spPr bwMode="auto">
          <a:xfrm>
            <a:off x="2286000" y="2828925"/>
            <a:ext cx="45720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      </a:t>
            </a:r>
          </a:p>
        </p:txBody>
      </p:sp>
      <p:sp>
        <p:nvSpPr>
          <p:cNvPr id="7" name="Rectangle 6"/>
          <p:cNvSpPr/>
          <p:nvPr/>
        </p:nvSpPr>
        <p:spPr>
          <a:xfrm flipV="1">
            <a:off x="533400" y="533400"/>
            <a:ext cx="4191000" cy="2285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endParaRPr lang="en-US" sz="3200" dirty="0" smtClean="0">
              <a:solidFill>
                <a:srgbClr val="63636F"/>
              </a:solidFill>
              <a:latin typeface="Abadi MT Condensed Light"/>
              <a:cs typeface="Abadi MT Condensed Ligh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3983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Content Placeholder 7" descr="What is the fastest growing form of transportation in the world? Bike Sharing"/>
          <p:cNvPicPr>
            <a:picLocks noGrp="1" noChangeAspect="1"/>
          </p:cNvPicPr>
          <p:nvPr>
            <p:ph idx="1"/>
          </p:nvPr>
        </p:nvPicPr>
        <p:blipFill>
          <a:blip r:embed="rId2"/>
          <a:srcRect l="-7995" r="-7995"/>
          <a:stretch>
            <a:fillRect/>
          </a:stretch>
        </p:blipFill>
        <p:spPr>
          <a:xfrm>
            <a:off x="-762000" y="-304800"/>
            <a:ext cx="10896600" cy="7467600"/>
          </a:xfrm>
        </p:spPr>
      </p:pic>
    </p:spTree>
    <p:extLst>
      <p:ext uri="{BB962C8B-B14F-4D97-AF65-F5344CB8AC3E}">
        <p14:creationId xmlns:p14="http://schemas.microsoft.com/office/powerpoint/2010/main" xmlns="" val="764809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Transportation transformed</a:t>
            </a:r>
            <a:endParaRPr lang="en-US" dirty="0"/>
          </a:p>
        </p:txBody>
      </p:sp>
      <p:pic>
        <p:nvPicPr>
          <p:cNvPr id="4" name="Content Placeholder 3" descr="Evolution of the Car Market Sector. Including: car ownership, car sharing, ride sharing, and P2P car rental.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2156" r="-1215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4123029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Yerdle. A magical place where people share things with friends. 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7699" r="-7699"/>
          <a:stretch>
            <a:fillRect/>
          </a:stretch>
        </p:blipFill>
        <p:spPr>
          <a:xfrm>
            <a:off x="0" y="1600200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xmlns="" val="14723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Green Coworking office space now available for lease. "/>
          <p:cNvPicPr>
            <a:picLocks noGrp="1" noChangeAspect="1"/>
          </p:cNvPicPr>
          <p:nvPr>
            <p:ph idx="1"/>
          </p:nvPr>
        </p:nvPicPr>
        <p:blipFill>
          <a:blip r:embed="rId2"/>
          <a:srcRect t="7465" b="746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933686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Landshare. Connecting growers to people with land to share."/>
          <p:cNvPicPr>
            <a:picLocks noGrp="1" noChangeAspect="1"/>
          </p:cNvPicPr>
          <p:nvPr>
            <p:ph idx="1"/>
          </p:nvPr>
        </p:nvPicPr>
        <p:blipFill>
          <a:blip r:embed="rId2"/>
          <a:srcRect t="-52202" b="-5220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813156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Technologically Forward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3412" y="1816101"/>
            <a:ext cx="3931920" cy="431006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/>
              <a:t> </a:t>
            </a:r>
            <a:endParaRPr lang="en-US" dirty="0"/>
          </a:p>
          <a:p>
            <a:r>
              <a:rPr lang="en-US" dirty="0" smtClean="0"/>
              <a:t>New </a:t>
            </a:r>
            <a:r>
              <a:rPr lang="en-US" dirty="0"/>
              <a:t>technologies </a:t>
            </a:r>
            <a:r>
              <a:rPr lang="en-US" dirty="0" smtClean="0"/>
              <a:t>enable new economic models and social relations of production (</a:t>
            </a:r>
            <a:r>
              <a:rPr lang="en-US" dirty="0"/>
              <a:t>peer </a:t>
            </a:r>
            <a:r>
              <a:rPr lang="en-US" dirty="0" smtClean="0"/>
              <a:t>production, collaborative </a:t>
            </a:r>
            <a:r>
              <a:rPr lang="en-US" dirty="0"/>
              <a:t>consumption</a:t>
            </a:r>
            <a:r>
              <a:rPr lang="en-US" dirty="0" smtClean="0"/>
              <a:t>) </a:t>
            </a:r>
          </a:p>
          <a:p>
            <a:r>
              <a:rPr lang="en-US" dirty="0" smtClean="0"/>
              <a:t>Role of open source/open access in fostering innovation</a:t>
            </a:r>
          </a:p>
          <a:p>
            <a:r>
              <a:rPr lang="en-US" dirty="0" smtClean="0"/>
              <a:t>Importance of eco-knowledge </a:t>
            </a:r>
          </a:p>
          <a:p>
            <a:r>
              <a:rPr lang="en-US" dirty="0" smtClean="0"/>
              <a:t>New </a:t>
            </a:r>
            <a:r>
              <a:rPr lang="en-US" dirty="0"/>
              <a:t>possibilities for productivity growth and advancement of well-</a:t>
            </a:r>
            <a:r>
              <a:rPr lang="en-US" dirty="0" smtClean="0"/>
              <a:t>being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" name="Picture 9" descr="Wikipedia- The Free Encyclopedia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77895" y="2031030"/>
            <a:ext cx="3162805" cy="3874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112150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ab Lab: small-scale, high-tech, manufacturing marvel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295400"/>
            <a:ext cx="7315200" cy="502920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rtl="0" eaLnBrk="1" latinLnBrk="0" hangingPunct="1"/>
            <a:r>
              <a:rPr lang="en-US" sz="2800" kern="120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FAB LABS: small-scale, high-tech, manufacturing marvels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52654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Abadi MT Condensed Light"/>
                <a:cs typeface="Abadi MT Condensed Light"/>
              </a:rPr>
              <a:t>The growing importance of eco-knowledge: permaculture</a:t>
            </a:r>
            <a:endParaRPr lang="en-US" dirty="0">
              <a:solidFill>
                <a:srgbClr val="008000"/>
              </a:solidFill>
              <a:latin typeface="Abadi MT Condensed Light"/>
              <a:cs typeface="Abadi MT Condensed Light"/>
            </a:endParaRPr>
          </a:p>
        </p:txBody>
      </p:sp>
      <p:pic>
        <p:nvPicPr>
          <p:cNvPr id="7" name="Content Placeholder 6" descr="Urban Permaculture Exhibit"/>
          <p:cNvPicPr>
            <a:picLocks noGrp="1" noChangeAspect="1"/>
          </p:cNvPicPr>
          <p:nvPr>
            <p:ph idx="1"/>
          </p:nvPr>
        </p:nvPicPr>
        <p:blipFill>
          <a:blip r:embed="rId2"/>
          <a:srcRect t="13336" b="1333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1832527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Reduction in scale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Scale </a:t>
            </a:r>
            <a:r>
              <a:rPr lang="en-US" dirty="0"/>
              <a:t>relevant for a variety of aims including democracy and </a:t>
            </a:r>
            <a:r>
              <a:rPr lang="en-US" dirty="0" smtClean="0"/>
              <a:t>equity</a:t>
            </a:r>
          </a:p>
          <a:p>
            <a:r>
              <a:rPr lang="en-US" dirty="0"/>
              <a:t>De-centralized and </a:t>
            </a:r>
            <a:r>
              <a:rPr lang="en-US" dirty="0" smtClean="0"/>
              <a:t>networked</a:t>
            </a:r>
            <a:endParaRPr lang="en-US" dirty="0"/>
          </a:p>
          <a:p>
            <a:r>
              <a:rPr lang="en-US" dirty="0"/>
              <a:t>Strengthening local (by which mostly is meant regional) economies</a:t>
            </a:r>
          </a:p>
          <a:p>
            <a:r>
              <a:rPr lang="en-US" dirty="0" smtClean="0"/>
              <a:t>Critical </a:t>
            </a:r>
            <a:r>
              <a:rPr lang="en-US" dirty="0"/>
              <a:t>of certain kinds of </a:t>
            </a:r>
            <a:r>
              <a:rPr lang="en-US" dirty="0" smtClean="0"/>
              <a:t>globalization. Not </a:t>
            </a:r>
            <a:r>
              <a:rPr lang="en-US" dirty="0"/>
              <a:t>radically </a:t>
            </a:r>
            <a:r>
              <a:rPr lang="en-US" dirty="0" err="1"/>
              <a:t>localist</a:t>
            </a:r>
            <a:r>
              <a:rPr lang="en-US" dirty="0"/>
              <a:t>. </a:t>
            </a:r>
            <a:r>
              <a:rPr lang="en-US" dirty="0" smtClean="0"/>
              <a:t>Subsidiarity principle.</a:t>
            </a:r>
          </a:p>
          <a:p>
            <a:endParaRPr lang="en-US" dirty="0"/>
          </a:p>
        </p:txBody>
      </p:sp>
      <p:pic>
        <p:nvPicPr>
          <p:cNvPr id="6" name="Content Placeholder 5" descr="Small is Beautiful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48059" b="-4805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2255373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Democratization of Wealth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W</a:t>
            </a:r>
            <a:r>
              <a:rPr lang="en-US" dirty="0" smtClean="0"/>
              <a:t>idespread </a:t>
            </a:r>
            <a:r>
              <a:rPr lang="en-US" dirty="0"/>
              <a:t>access </a:t>
            </a:r>
            <a:r>
              <a:rPr lang="en-US" dirty="0" smtClean="0"/>
              <a:t>and ownership </a:t>
            </a:r>
            <a:r>
              <a:rPr lang="en-US" dirty="0"/>
              <a:t>of </a:t>
            </a:r>
            <a:r>
              <a:rPr lang="en-US" dirty="0" smtClean="0"/>
              <a:t>productive assets </a:t>
            </a:r>
            <a:r>
              <a:rPr lang="en-US" dirty="0"/>
              <a:t>by class, </a:t>
            </a:r>
            <a:r>
              <a:rPr lang="en-US" dirty="0" smtClean="0"/>
              <a:t>race, </a:t>
            </a:r>
            <a:r>
              <a:rPr lang="en-US" dirty="0"/>
              <a:t>ethnicity and </a:t>
            </a:r>
            <a:r>
              <a:rPr lang="en-US" dirty="0" smtClean="0"/>
              <a:t>gender</a:t>
            </a:r>
          </a:p>
          <a:p>
            <a:r>
              <a:rPr lang="en-US" dirty="0" smtClean="0"/>
              <a:t>Cooperatives, Land Trusts, CDCs, B-corps, municipally owned enterprises, mixed profit/non-profits</a:t>
            </a:r>
          </a:p>
          <a:p>
            <a:r>
              <a:rPr lang="en-US" dirty="0" smtClean="0"/>
              <a:t>Importance of social capital, cooperation</a:t>
            </a:r>
          </a:p>
          <a:p>
            <a:r>
              <a:rPr lang="en-US" dirty="0" smtClean="0"/>
              <a:t>The Cleveland Model: the Evergreen Cooperatives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" name="Content Placeholder 5" descr="Evergreen Coops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35466" b="-3546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4184198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B.p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000" y="2133599"/>
            <a:ext cx="8382000" cy="3967843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9400" y="520700"/>
            <a:ext cx="8578850" cy="1003300"/>
          </a:xfrm>
        </p:spPr>
        <p:txBody>
          <a:bodyPr/>
          <a:lstStyle/>
          <a:p>
            <a:r>
              <a:rPr lang="en-US" dirty="0" smtClean="0">
                <a:latin typeface="Abadi MT Condensed Light"/>
                <a:cs typeface="Abadi MT Condensed Light"/>
              </a:rPr>
              <a:t>Extreme concentration of wealth</a:t>
            </a:r>
            <a:endParaRPr lang="en-US" dirty="0">
              <a:latin typeface="Abadi MT Condensed Light"/>
              <a:cs typeface="Abadi MT Condensed Light"/>
            </a:endParaRPr>
          </a:p>
        </p:txBody>
      </p:sp>
      <p:sp>
        <p:nvSpPr>
          <p:cNvPr id="5" name="Content Placeholder 4" descr="Extreme Concentration of Wealth ranging from the bottom fifth to the top 1%.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25966" y="6355834"/>
            <a:ext cx="81752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Source: Ed Wolff, using Survey of Consumer Finances, Federal Research Board, 2010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45053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Complex, bottom up and participatory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The economy as a complex system</a:t>
            </a:r>
          </a:p>
          <a:p>
            <a:r>
              <a:rPr lang="en-US" dirty="0" smtClean="0"/>
              <a:t>Decentralized networks</a:t>
            </a:r>
            <a:endParaRPr lang="en-US" dirty="0"/>
          </a:p>
          <a:p>
            <a:r>
              <a:rPr lang="en-US" dirty="0"/>
              <a:t>Power widely dispersed and vested in democratic processes and </a:t>
            </a:r>
            <a:r>
              <a:rPr lang="en-US" dirty="0" smtClean="0"/>
              <a:t>practices</a:t>
            </a:r>
          </a:p>
        </p:txBody>
      </p:sp>
      <p:pic>
        <p:nvPicPr>
          <p:cNvPr id="5" name="Content Placeholder 4" descr="Complex, bottom up and participatory&#10;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28260" b="-2826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3754603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Pluralist, hybrid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/>
              <a:t> </a:t>
            </a:r>
            <a:endParaRPr lang="en-US" dirty="0"/>
          </a:p>
          <a:p>
            <a:r>
              <a:rPr lang="en-US" dirty="0"/>
              <a:t>Monoculture </a:t>
            </a:r>
            <a:r>
              <a:rPr lang="en-US" dirty="0" smtClean="0"/>
              <a:t>is unsustainable, in eco-systems, economies and in knowledge ecologies (</a:t>
            </a:r>
            <a:r>
              <a:rPr lang="en-US" dirty="0" err="1" smtClean="0"/>
              <a:t>eg</a:t>
            </a:r>
            <a:r>
              <a:rPr lang="en-US" dirty="0" smtClean="0"/>
              <a:t>, mainstream economics)</a:t>
            </a:r>
          </a:p>
          <a:p>
            <a:r>
              <a:rPr lang="en-US" dirty="0" smtClean="0"/>
              <a:t>Diversity = resilience</a:t>
            </a:r>
            <a:endParaRPr lang="en-US" dirty="0"/>
          </a:p>
          <a:p>
            <a:r>
              <a:rPr lang="en-US" dirty="0"/>
              <a:t>New </a:t>
            </a:r>
            <a:r>
              <a:rPr lang="en-US" dirty="0" smtClean="0"/>
              <a:t>economics embraces </a:t>
            </a:r>
            <a:r>
              <a:rPr lang="en-US" dirty="0"/>
              <a:t>a multitude of forms of enterprise and practice</a:t>
            </a:r>
          </a:p>
          <a:p>
            <a:endParaRPr lang="en-US" dirty="0"/>
          </a:p>
        </p:txBody>
      </p:sp>
      <p:pic>
        <p:nvPicPr>
          <p:cNvPr id="7" name="Content Placeholder 6" descr="Permaculture&#10;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984" r="1098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3885821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Whole system change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b="1" dirty="0" smtClean="0"/>
              <a:t>A failing economic model requires systemic change</a:t>
            </a:r>
            <a:r>
              <a:rPr lang="en-US" b="1" dirty="0"/>
              <a:t> </a:t>
            </a:r>
            <a:endParaRPr lang="en-US" dirty="0"/>
          </a:p>
          <a:p>
            <a:r>
              <a:rPr lang="en-US" dirty="0" smtClean="0"/>
              <a:t>System </a:t>
            </a:r>
            <a:r>
              <a:rPr lang="en-US" dirty="0"/>
              <a:t>change requires transformation on </a:t>
            </a:r>
            <a:r>
              <a:rPr lang="en-US" dirty="0" smtClean="0"/>
              <a:t>multiple fronts: economy, society, culture, governance, ecology</a:t>
            </a:r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Alternatives already emerging in virtually every area</a:t>
            </a: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6" name="Content Placeholder 5" descr="Macro System. Whole system change.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369" b="1036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3064558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badi MT Condensed Light"/>
                <a:cs typeface="Abadi MT Condensed Light"/>
              </a:rPr>
              <a:t>Recovery fails to bring employment gains</a:t>
            </a:r>
            <a:endParaRPr lang="en-US" dirty="0">
              <a:latin typeface="Abadi MT Condensed Light"/>
              <a:cs typeface="Abadi MT Condensed Light"/>
            </a:endParaRPr>
          </a:p>
        </p:txBody>
      </p:sp>
      <p:pic>
        <p:nvPicPr>
          <p:cNvPr id="4" name="Content Placeholder 3" descr="Civilian Employment-Population Ratio (EMRATIO) &#10;Data from 2000-2013. Graph peaks in the 2000s declines in 2001 steadily and beings increaing from 2006 till it hits almost rock bottom in 2010 staying around the same. 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4549" r="-454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2054273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>
                <a:latin typeface="Abadi MT Condensed Light"/>
                <a:cs typeface="Abadi MT Condensed Light"/>
              </a:rPr>
              <a:t>Rising poverty: food stamp use soars to 46 million</a:t>
            </a:r>
            <a:endParaRPr lang="en-US" sz="3600" dirty="0">
              <a:latin typeface="Abadi MT Condensed Light"/>
              <a:cs typeface="Abadi MT Condensed Light"/>
            </a:endParaRPr>
          </a:p>
        </p:txBody>
      </p:sp>
      <p:pic>
        <p:nvPicPr>
          <p:cNvPr id="8" name="Content Placeholder 7" descr="Individuals Receiving Food Stamps (Annually) Ranges from 1975-2011. Varying wavelengths has slight increase from norm in 1980s and 1990s hits greatest peak it 2011 with 46.22. 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-21924" r="-2192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2485131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badi MT Condensed Light"/>
                <a:cs typeface="Abadi MT Condensed Light"/>
              </a:rPr>
              <a:t>Ecological outcomes: a warming planet</a:t>
            </a:r>
            <a:endParaRPr lang="en-US" dirty="0">
              <a:latin typeface="Abadi MT Condensed Light"/>
              <a:cs typeface="Abadi MT Condensed Light"/>
            </a:endParaRPr>
          </a:p>
        </p:txBody>
      </p:sp>
      <p:pic>
        <p:nvPicPr>
          <p:cNvPr id="4" name="Content Placeholder 3" descr="Global Temperature from 1850-2007. Ranging from 1860-2000. Hits a large increase in 1960 and keeps increasing steadily from then on. 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-10935" r="-1093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2405957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Tones of Equivalent Carbon Emission per Capital in 2008. Highlighting different countries such as India, Germany and the United States.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9095" r="-9095"/>
          <a:stretch>
            <a:fillRect/>
          </a:stretch>
        </p:blipFill>
        <p:spPr>
          <a:xfrm>
            <a:off x="0" y="771525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xmlns="" val="1929032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 descr="The New Economics&#10;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753" b="8753"/>
          <a:stretch>
            <a:fillRect/>
          </a:stretch>
        </p:blipFill>
        <p:spPr>
          <a:xfrm>
            <a:off x="0" y="-88900"/>
            <a:ext cx="9232900" cy="6946900"/>
          </a:xfrm>
        </p:spPr>
      </p:pic>
    </p:spTree>
    <p:extLst>
      <p:ext uri="{BB962C8B-B14F-4D97-AF65-F5344CB8AC3E}">
        <p14:creationId xmlns:p14="http://schemas.microsoft.com/office/powerpoint/2010/main" xmlns="" val="1069584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Ecologically committed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Maintain </a:t>
            </a:r>
            <a:r>
              <a:rPr lang="en-US" dirty="0"/>
              <a:t>economic activity within the limits of the biosphere</a:t>
            </a:r>
          </a:p>
          <a:p>
            <a:r>
              <a:rPr lang="en-US" dirty="0"/>
              <a:t>Committed to urgent action on climate </a:t>
            </a:r>
          </a:p>
          <a:p>
            <a:r>
              <a:rPr lang="en-US" dirty="0" smtClean="0"/>
              <a:t>Committed to ecological restoration, resilience, full cost pricing</a:t>
            </a:r>
            <a:endParaRPr lang="en-US" dirty="0"/>
          </a:p>
          <a:p>
            <a:r>
              <a:rPr lang="en-US" dirty="0" smtClean="0"/>
              <a:t>Triple Dividend approaches: Initiatives </a:t>
            </a:r>
            <a:r>
              <a:rPr lang="en-US" dirty="0"/>
              <a:t>which support the goals of democracy and equity tend to </a:t>
            </a:r>
            <a:r>
              <a:rPr lang="en-US" dirty="0" smtClean="0"/>
              <a:t>reduce carbon use, eco-footprints </a:t>
            </a:r>
            <a:r>
              <a:rPr lang="en-US" dirty="0"/>
              <a:t>and </a:t>
            </a:r>
            <a:r>
              <a:rPr lang="en-US" dirty="0" smtClean="0"/>
              <a:t>promote eco</a:t>
            </a:r>
            <a:r>
              <a:rPr lang="en-US" dirty="0"/>
              <a:t>-restoration</a:t>
            </a:r>
            <a:r>
              <a:rPr lang="en-US" dirty="0" smtClean="0"/>
              <a:t>. 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Content Placeholder 4" descr="Climate Change in the palm of a child's hands&#10;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748" r="374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2870587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280</TotalTime>
  <Words>369</Words>
  <Application>Microsoft Office PowerPoint</Application>
  <PresentationFormat>On-screen Show (4:3)</PresentationFormat>
  <Paragraphs>68</Paragraphs>
  <Slides>32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  Juliet Schor MSU March 2013 </vt:lpstr>
      <vt:lpstr>    </vt:lpstr>
      <vt:lpstr>Extreme concentration of wealth</vt:lpstr>
      <vt:lpstr>Recovery fails to bring employment gains</vt:lpstr>
      <vt:lpstr>Rising poverty: food stamp use soars to 46 million</vt:lpstr>
      <vt:lpstr>Ecological outcomes: a warming planet</vt:lpstr>
      <vt:lpstr>Slide 7</vt:lpstr>
      <vt:lpstr>Slide 8</vt:lpstr>
      <vt:lpstr>Ecologically committed </vt:lpstr>
      <vt:lpstr>Growth versus climate</vt:lpstr>
      <vt:lpstr>Shorter hours are essential to emission reduction and a sustainable footprint</vt:lpstr>
      <vt:lpstr>The long history of hours reductions</vt:lpstr>
      <vt:lpstr>Slide 13</vt:lpstr>
      <vt:lpstr>Committed to consumption sharing and peer production</vt:lpstr>
      <vt:lpstr>The fast-fashion era</vt:lpstr>
      <vt:lpstr> unsustainable apparel consumption</vt:lpstr>
      <vt:lpstr>Slide 17</vt:lpstr>
      <vt:lpstr>Slide 18</vt:lpstr>
      <vt:lpstr>The sharing economy</vt:lpstr>
      <vt:lpstr>Slide 20</vt:lpstr>
      <vt:lpstr>Transportation transformed</vt:lpstr>
      <vt:lpstr>Slide 22</vt:lpstr>
      <vt:lpstr>Slide 23</vt:lpstr>
      <vt:lpstr>Slide 24</vt:lpstr>
      <vt:lpstr>Technologically Forward </vt:lpstr>
      <vt:lpstr>FAB LABS: small-scale, high-tech, manufacturing marvels </vt:lpstr>
      <vt:lpstr>The growing importance of eco-knowledge: permaculture</vt:lpstr>
      <vt:lpstr>Reduction in scale</vt:lpstr>
      <vt:lpstr>Democratization of Wealth</vt:lpstr>
      <vt:lpstr>Complex, bottom up and participatory</vt:lpstr>
      <vt:lpstr>Pluralist, hybrid </vt:lpstr>
      <vt:lpstr>Whole system change </vt:lpstr>
    </vt:vector>
  </TitlesOfParts>
  <Company>Boston College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Economic paradigms</dc:title>
  <dc:creator>Information Technology Services</dc:creator>
  <cp:lastModifiedBy>thapacha</cp:lastModifiedBy>
  <cp:revision>64</cp:revision>
  <dcterms:created xsi:type="dcterms:W3CDTF">2012-11-08T00:23:47Z</dcterms:created>
  <dcterms:modified xsi:type="dcterms:W3CDTF">2013-04-26T18:36:46Z</dcterms:modified>
</cp:coreProperties>
</file>